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sldIdLst>
    <p:sldId id="256" r:id="rId3"/>
    <p:sldId id="519" r:id="rId4"/>
    <p:sldId id="555" r:id="rId5"/>
    <p:sldId id="556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21" r:id="rId16"/>
    <p:sldId id="524" r:id="rId17"/>
    <p:sldId id="526" r:id="rId18"/>
    <p:sldId id="529" r:id="rId19"/>
    <p:sldId id="530" r:id="rId20"/>
    <p:sldId id="531" r:id="rId21"/>
    <p:sldId id="532" r:id="rId22"/>
    <p:sldId id="534" r:id="rId23"/>
    <p:sldId id="533" r:id="rId24"/>
    <p:sldId id="538" r:id="rId25"/>
    <p:sldId id="541" r:id="rId26"/>
    <p:sldId id="542" r:id="rId27"/>
    <p:sldId id="543" r:id="rId28"/>
    <p:sldId id="547" r:id="rId29"/>
    <p:sldId id="548" r:id="rId30"/>
    <p:sldId id="549" r:id="rId31"/>
    <p:sldId id="552" r:id="rId32"/>
    <p:sldId id="554" r:id="rId33"/>
    <p:sldId id="372" r:id="rId34"/>
    <p:sldId id="509" r:id="rId35"/>
    <p:sldId id="373" r:id="rId36"/>
    <p:sldId id="466" r:id="rId37"/>
    <p:sldId id="465" r:id="rId38"/>
    <p:sldId id="479" r:id="rId39"/>
    <p:sldId id="463" r:id="rId40"/>
    <p:sldId id="495" r:id="rId41"/>
    <p:sldId id="496" r:id="rId42"/>
    <p:sldId id="481" r:id="rId43"/>
    <p:sldId id="497" r:id="rId44"/>
    <p:sldId id="510" r:id="rId45"/>
    <p:sldId id="511" r:id="rId46"/>
    <p:sldId id="512" r:id="rId47"/>
    <p:sldId id="501" r:id="rId48"/>
    <p:sldId id="502" r:id="rId49"/>
    <p:sldId id="513" r:id="rId50"/>
    <p:sldId id="514" r:id="rId51"/>
    <p:sldId id="515" r:id="rId52"/>
    <p:sldId id="518" r:id="rId53"/>
    <p:sldId id="516" r:id="rId54"/>
    <p:sldId id="517" r:id="rId55"/>
    <p:sldId id="507" r:id="rId56"/>
    <p:sldId id="35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3D5EC-B370-43CB-9B1D-4B9418AD05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C044879-FE61-44D2-BBAE-834BB5A6E352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Video</a:t>
          </a:r>
          <a:endParaRPr lang="en-US" dirty="0">
            <a:solidFill>
              <a:schemeClr val="tx1"/>
            </a:solidFill>
          </a:endParaRPr>
        </a:p>
      </dgm:t>
    </dgm:pt>
    <dgm:pt modelId="{A7893842-C0E6-4C84-8025-15C760293546}" type="parTrans" cxnId="{A93C0F8F-0681-40A3-9E0E-ED9ABCEB2148}">
      <dgm:prSet/>
      <dgm:spPr/>
      <dgm:t>
        <a:bodyPr/>
        <a:lstStyle/>
        <a:p>
          <a:endParaRPr lang="en-US"/>
        </a:p>
      </dgm:t>
    </dgm:pt>
    <dgm:pt modelId="{964CC7F3-3DEB-48B2-9C83-C60360516DA9}" type="sibTrans" cxnId="{A93C0F8F-0681-40A3-9E0E-ED9ABCEB2148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02DA7ACC-A2C2-4127-8D55-FB34F3A9885A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Optical Flow Computation</a:t>
          </a:r>
          <a:endParaRPr lang="en-US" dirty="0">
            <a:solidFill>
              <a:schemeClr val="tx1"/>
            </a:solidFill>
          </a:endParaRPr>
        </a:p>
      </dgm:t>
    </dgm:pt>
    <dgm:pt modelId="{69847D03-CE14-4279-B54D-36C339B0C54B}" type="parTrans" cxnId="{605F6E54-B308-457B-98A0-8357BC5FE1A8}">
      <dgm:prSet/>
      <dgm:spPr/>
      <dgm:t>
        <a:bodyPr/>
        <a:lstStyle/>
        <a:p>
          <a:endParaRPr lang="en-US"/>
        </a:p>
      </dgm:t>
    </dgm:pt>
    <dgm:pt modelId="{A61C54CD-A0E4-4C30-8E0B-8F40EC5AE815}" type="sibTrans" cxnId="{605F6E54-B308-457B-98A0-8357BC5FE1A8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737A3A73-D2AD-4767-8DE7-F31FC09952E4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Orientation Quantization</a:t>
          </a:r>
          <a:endParaRPr lang="en-US" dirty="0">
            <a:solidFill>
              <a:schemeClr val="tx1"/>
            </a:solidFill>
          </a:endParaRPr>
        </a:p>
      </dgm:t>
    </dgm:pt>
    <dgm:pt modelId="{5B983D3B-4EBF-4A5A-BB46-936398225161}" type="parTrans" cxnId="{F00046CE-B146-4788-AD72-EDC9EF575655}">
      <dgm:prSet/>
      <dgm:spPr/>
      <dgm:t>
        <a:bodyPr/>
        <a:lstStyle/>
        <a:p>
          <a:endParaRPr lang="en-US"/>
        </a:p>
      </dgm:t>
    </dgm:pt>
    <dgm:pt modelId="{7804E4C1-23D3-4BB7-9A04-8FD93D956959}" type="sibTrans" cxnId="{F00046CE-B146-4788-AD72-EDC9EF575655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3258505C-D20B-429A-9C84-C6B9BDA9A0E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Connected Component Analysis</a:t>
          </a:r>
          <a:endParaRPr lang="en-US" dirty="0">
            <a:solidFill>
              <a:schemeClr val="tx1"/>
            </a:solidFill>
          </a:endParaRPr>
        </a:p>
      </dgm:t>
    </dgm:pt>
    <dgm:pt modelId="{44EB1B68-67EE-4B42-8E61-E1F72069B89E}" type="parTrans" cxnId="{14EB7274-0FE0-483B-9932-44B51D95209C}">
      <dgm:prSet/>
      <dgm:spPr/>
      <dgm:t>
        <a:bodyPr/>
        <a:lstStyle/>
        <a:p>
          <a:endParaRPr lang="en-US"/>
        </a:p>
      </dgm:t>
    </dgm:pt>
    <dgm:pt modelId="{B0D9F3EE-B2BC-4565-A066-9A55F3861CB4}" type="sibTrans" cxnId="{14EB7274-0FE0-483B-9932-44B51D95209C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3B82B98F-94E7-4F0D-8506-65AF319D1C74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Energy and Entropy Calculation</a:t>
          </a:r>
          <a:endParaRPr lang="en-US" dirty="0">
            <a:solidFill>
              <a:schemeClr val="tx1"/>
            </a:solidFill>
          </a:endParaRPr>
        </a:p>
      </dgm:t>
    </dgm:pt>
    <dgm:pt modelId="{6C5EE9E2-6484-49CB-8F64-825438DB7B25}" type="parTrans" cxnId="{3150DD2C-0174-4DAC-B30E-B61862A29127}">
      <dgm:prSet/>
      <dgm:spPr/>
      <dgm:t>
        <a:bodyPr/>
        <a:lstStyle/>
        <a:p>
          <a:endParaRPr lang="en-US"/>
        </a:p>
      </dgm:t>
    </dgm:pt>
    <dgm:pt modelId="{00A58E5D-ED6C-43C3-B9D6-7D9930E2C72A}" type="sibTrans" cxnId="{3150DD2C-0174-4DAC-B30E-B61862A2912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3671BDA1-5096-4AD7-87F4-ED6FD404FCD4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Analysis</a:t>
          </a:r>
          <a:endParaRPr lang="en-US" dirty="0">
            <a:solidFill>
              <a:schemeClr val="tx1"/>
            </a:solidFill>
          </a:endParaRPr>
        </a:p>
      </dgm:t>
    </dgm:pt>
    <dgm:pt modelId="{A375CC3D-C09D-4BAB-AD8F-1F220B9CD674}" type="parTrans" cxnId="{BF2B5964-8B42-4532-97A8-58747E40AA28}">
      <dgm:prSet/>
      <dgm:spPr/>
      <dgm:t>
        <a:bodyPr/>
        <a:lstStyle/>
        <a:p>
          <a:endParaRPr lang="en-US"/>
        </a:p>
      </dgm:t>
    </dgm:pt>
    <dgm:pt modelId="{5DCE8156-0C83-4480-AE08-06A5FD54375F}" type="sibTrans" cxnId="{BF2B5964-8B42-4532-97A8-58747E40AA28}">
      <dgm:prSet/>
      <dgm:spPr/>
      <dgm:t>
        <a:bodyPr/>
        <a:lstStyle/>
        <a:p>
          <a:endParaRPr lang="en-US"/>
        </a:p>
      </dgm:t>
    </dgm:pt>
    <dgm:pt modelId="{F040D9EE-FA19-467D-AE49-08B213E6229F}" type="pres">
      <dgm:prSet presAssocID="{AC83D5EC-B370-43CB-9B1D-4B9418AD05DA}" presName="Name0" presStyleCnt="0">
        <dgm:presLayoutVars>
          <dgm:dir/>
          <dgm:resizeHandles val="exact"/>
        </dgm:presLayoutVars>
      </dgm:prSet>
      <dgm:spPr/>
    </dgm:pt>
    <dgm:pt modelId="{946BC156-E21E-466E-A9D9-B4A9BC3CD98A}" type="pres">
      <dgm:prSet presAssocID="{CC044879-FE61-44D2-BBAE-834BB5A6E35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C7305-3BEE-4885-8791-0EBB41E798C6}" type="pres">
      <dgm:prSet presAssocID="{964CC7F3-3DEB-48B2-9C83-C60360516DA9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678289B-52B6-45E9-B135-072A31ED76CC}" type="pres">
      <dgm:prSet presAssocID="{964CC7F3-3DEB-48B2-9C83-C60360516DA9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6737045-D6E3-429E-8364-A0213EAAFAA4}" type="pres">
      <dgm:prSet presAssocID="{02DA7ACC-A2C2-4127-8D55-FB34F3A9885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FFEDD-5359-4875-BA75-45BA44E4A3EF}" type="pres">
      <dgm:prSet presAssocID="{A61C54CD-A0E4-4C30-8E0B-8F40EC5AE81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A2586DDA-9A23-4DBE-BCBB-C0BD95C26FD0}" type="pres">
      <dgm:prSet presAssocID="{A61C54CD-A0E4-4C30-8E0B-8F40EC5AE81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5207D12-DFF3-4F28-A1A4-F95A95319CF7}" type="pres">
      <dgm:prSet presAssocID="{737A3A73-D2AD-4767-8DE7-F31FC09952E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F6EDE-9DE4-4D74-A4EB-F65CAE537FE7}" type="pres">
      <dgm:prSet presAssocID="{7804E4C1-23D3-4BB7-9A04-8FD93D95695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7B5C5F1F-7D0A-471D-AD8E-ECF9E30C41E4}" type="pres">
      <dgm:prSet presAssocID="{7804E4C1-23D3-4BB7-9A04-8FD93D956959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448E4C9-CEB5-45D3-A493-17BA338E78EB}" type="pres">
      <dgm:prSet presAssocID="{3258505C-D20B-429A-9C84-C6B9BDA9A0E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715FA-FA81-4461-9C18-48C840C2137E}" type="pres">
      <dgm:prSet presAssocID="{B0D9F3EE-B2BC-4565-A066-9A55F3861CB4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4A5EC65-392F-418B-8F53-7213821BE8A4}" type="pres">
      <dgm:prSet presAssocID="{B0D9F3EE-B2BC-4565-A066-9A55F3861CB4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C0E2DB87-FB42-41F7-8CE3-A1EB0CEDADBD}" type="pres">
      <dgm:prSet presAssocID="{3B82B98F-94E7-4F0D-8506-65AF319D1C7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AFAD1-4E80-4A42-A3F7-B7675E7B8A13}" type="pres">
      <dgm:prSet presAssocID="{00A58E5D-ED6C-43C3-B9D6-7D9930E2C72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076CF25-9937-423E-BBA3-88A483ED457B}" type="pres">
      <dgm:prSet presAssocID="{00A58E5D-ED6C-43C3-B9D6-7D9930E2C72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DA853B9-776A-4BAF-B17C-6FDE1B0D1C4D}" type="pres">
      <dgm:prSet presAssocID="{3671BDA1-5096-4AD7-87F4-ED6FD404FCD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7AAA1-1D2B-4FF7-811F-1A64A99A0454}" type="presOf" srcId="{7804E4C1-23D3-4BB7-9A04-8FD93D956959}" destId="{A8EF6EDE-9DE4-4D74-A4EB-F65CAE537FE7}" srcOrd="0" destOrd="0" presId="urn:microsoft.com/office/officeart/2005/8/layout/process1"/>
    <dgm:cxn modelId="{3150DD2C-0174-4DAC-B30E-B61862A29127}" srcId="{AC83D5EC-B370-43CB-9B1D-4B9418AD05DA}" destId="{3B82B98F-94E7-4F0D-8506-65AF319D1C74}" srcOrd="4" destOrd="0" parTransId="{6C5EE9E2-6484-49CB-8F64-825438DB7B25}" sibTransId="{00A58E5D-ED6C-43C3-B9D6-7D9930E2C72A}"/>
    <dgm:cxn modelId="{235715EC-3A29-40AE-B301-F750C57EA87C}" type="presOf" srcId="{AC83D5EC-B370-43CB-9B1D-4B9418AD05DA}" destId="{F040D9EE-FA19-467D-AE49-08B213E6229F}" srcOrd="0" destOrd="0" presId="urn:microsoft.com/office/officeart/2005/8/layout/process1"/>
    <dgm:cxn modelId="{2BD0129E-2862-45CA-A4FB-BC2113E5A9ED}" type="presOf" srcId="{964CC7F3-3DEB-48B2-9C83-C60360516DA9}" destId="{536C7305-3BEE-4885-8791-0EBB41E798C6}" srcOrd="0" destOrd="0" presId="urn:microsoft.com/office/officeart/2005/8/layout/process1"/>
    <dgm:cxn modelId="{D98BF457-555E-4A7F-B5A5-D363B55D60F5}" type="presOf" srcId="{3258505C-D20B-429A-9C84-C6B9BDA9A0E7}" destId="{D448E4C9-CEB5-45D3-A493-17BA338E78EB}" srcOrd="0" destOrd="0" presId="urn:microsoft.com/office/officeart/2005/8/layout/process1"/>
    <dgm:cxn modelId="{9D4C5EA5-E286-4C62-BC0F-195348DD6443}" type="presOf" srcId="{02DA7ACC-A2C2-4127-8D55-FB34F3A9885A}" destId="{A6737045-D6E3-429E-8364-A0213EAAFAA4}" srcOrd="0" destOrd="0" presId="urn:microsoft.com/office/officeart/2005/8/layout/process1"/>
    <dgm:cxn modelId="{6E5804FA-3684-4B9B-A091-63EEE1FF609F}" type="presOf" srcId="{964CC7F3-3DEB-48B2-9C83-C60360516DA9}" destId="{B678289B-52B6-45E9-B135-072A31ED76CC}" srcOrd="1" destOrd="0" presId="urn:microsoft.com/office/officeart/2005/8/layout/process1"/>
    <dgm:cxn modelId="{D23CD11B-5826-43AA-B36D-A871F4068754}" type="presOf" srcId="{7804E4C1-23D3-4BB7-9A04-8FD93D956959}" destId="{7B5C5F1F-7D0A-471D-AD8E-ECF9E30C41E4}" srcOrd="1" destOrd="0" presId="urn:microsoft.com/office/officeart/2005/8/layout/process1"/>
    <dgm:cxn modelId="{14EB7274-0FE0-483B-9932-44B51D95209C}" srcId="{AC83D5EC-B370-43CB-9B1D-4B9418AD05DA}" destId="{3258505C-D20B-429A-9C84-C6B9BDA9A0E7}" srcOrd="3" destOrd="0" parTransId="{44EB1B68-67EE-4B42-8E61-E1F72069B89E}" sibTransId="{B0D9F3EE-B2BC-4565-A066-9A55F3861CB4}"/>
    <dgm:cxn modelId="{DBA19184-E30D-4DC5-BF02-D3057EA0EF4F}" type="presOf" srcId="{737A3A73-D2AD-4767-8DE7-F31FC09952E4}" destId="{75207D12-DFF3-4F28-A1A4-F95A95319CF7}" srcOrd="0" destOrd="0" presId="urn:microsoft.com/office/officeart/2005/8/layout/process1"/>
    <dgm:cxn modelId="{96BED520-0AFE-4BA4-AA65-53A29FAF459E}" type="presOf" srcId="{3671BDA1-5096-4AD7-87F4-ED6FD404FCD4}" destId="{DDA853B9-776A-4BAF-B17C-6FDE1B0D1C4D}" srcOrd="0" destOrd="0" presId="urn:microsoft.com/office/officeart/2005/8/layout/process1"/>
    <dgm:cxn modelId="{274EAE1F-F93D-498B-B581-F3627830CA8E}" type="presOf" srcId="{CC044879-FE61-44D2-BBAE-834BB5A6E352}" destId="{946BC156-E21E-466E-A9D9-B4A9BC3CD98A}" srcOrd="0" destOrd="0" presId="urn:microsoft.com/office/officeart/2005/8/layout/process1"/>
    <dgm:cxn modelId="{BF2B5964-8B42-4532-97A8-58747E40AA28}" srcId="{AC83D5EC-B370-43CB-9B1D-4B9418AD05DA}" destId="{3671BDA1-5096-4AD7-87F4-ED6FD404FCD4}" srcOrd="5" destOrd="0" parTransId="{A375CC3D-C09D-4BAB-AD8F-1F220B9CD674}" sibTransId="{5DCE8156-0C83-4480-AE08-06A5FD54375F}"/>
    <dgm:cxn modelId="{D9BAA91A-2A47-4425-962E-DC58CB369678}" type="presOf" srcId="{B0D9F3EE-B2BC-4565-A066-9A55F3861CB4}" destId="{A4A5EC65-392F-418B-8F53-7213821BE8A4}" srcOrd="1" destOrd="0" presId="urn:microsoft.com/office/officeart/2005/8/layout/process1"/>
    <dgm:cxn modelId="{AFE18B4E-5153-4C6E-AF3C-D101FFD06C41}" type="presOf" srcId="{00A58E5D-ED6C-43C3-B9D6-7D9930E2C72A}" destId="{E51AFAD1-4E80-4A42-A3F7-B7675E7B8A13}" srcOrd="0" destOrd="0" presId="urn:microsoft.com/office/officeart/2005/8/layout/process1"/>
    <dgm:cxn modelId="{A93C0F8F-0681-40A3-9E0E-ED9ABCEB2148}" srcId="{AC83D5EC-B370-43CB-9B1D-4B9418AD05DA}" destId="{CC044879-FE61-44D2-BBAE-834BB5A6E352}" srcOrd="0" destOrd="0" parTransId="{A7893842-C0E6-4C84-8025-15C760293546}" sibTransId="{964CC7F3-3DEB-48B2-9C83-C60360516DA9}"/>
    <dgm:cxn modelId="{140471E7-7589-422C-BAD6-DDE845A15688}" type="presOf" srcId="{3B82B98F-94E7-4F0D-8506-65AF319D1C74}" destId="{C0E2DB87-FB42-41F7-8CE3-A1EB0CEDADBD}" srcOrd="0" destOrd="0" presId="urn:microsoft.com/office/officeart/2005/8/layout/process1"/>
    <dgm:cxn modelId="{5C1DA24B-4D23-4EE4-BCB4-239D3F0DA217}" type="presOf" srcId="{A61C54CD-A0E4-4C30-8E0B-8F40EC5AE815}" destId="{A2586DDA-9A23-4DBE-BCBB-C0BD95C26FD0}" srcOrd="1" destOrd="0" presId="urn:microsoft.com/office/officeart/2005/8/layout/process1"/>
    <dgm:cxn modelId="{605F6E54-B308-457B-98A0-8357BC5FE1A8}" srcId="{AC83D5EC-B370-43CB-9B1D-4B9418AD05DA}" destId="{02DA7ACC-A2C2-4127-8D55-FB34F3A9885A}" srcOrd="1" destOrd="0" parTransId="{69847D03-CE14-4279-B54D-36C339B0C54B}" sibTransId="{A61C54CD-A0E4-4C30-8E0B-8F40EC5AE815}"/>
    <dgm:cxn modelId="{09A6C790-F06C-4010-9FF8-62318E7E6A0F}" type="presOf" srcId="{00A58E5D-ED6C-43C3-B9D6-7D9930E2C72A}" destId="{1076CF25-9937-423E-BBA3-88A483ED457B}" srcOrd="1" destOrd="0" presId="urn:microsoft.com/office/officeart/2005/8/layout/process1"/>
    <dgm:cxn modelId="{F00046CE-B146-4788-AD72-EDC9EF575655}" srcId="{AC83D5EC-B370-43CB-9B1D-4B9418AD05DA}" destId="{737A3A73-D2AD-4767-8DE7-F31FC09952E4}" srcOrd="2" destOrd="0" parTransId="{5B983D3B-4EBF-4A5A-BB46-936398225161}" sibTransId="{7804E4C1-23D3-4BB7-9A04-8FD93D956959}"/>
    <dgm:cxn modelId="{EDF90502-25EC-4682-B029-F3EAFE2FBF35}" type="presOf" srcId="{B0D9F3EE-B2BC-4565-A066-9A55F3861CB4}" destId="{77E715FA-FA81-4461-9C18-48C840C2137E}" srcOrd="0" destOrd="0" presId="urn:microsoft.com/office/officeart/2005/8/layout/process1"/>
    <dgm:cxn modelId="{D556D411-EFC9-4FB6-B61B-B870A1B771E1}" type="presOf" srcId="{A61C54CD-A0E4-4C30-8E0B-8F40EC5AE815}" destId="{91FFFEDD-5359-4875-BA75-45BA44E4A3EF}" srcOrd="0" destOrd="0" presId="urn:microsoft.com/office/officeart/2005/8/layout/process1"/>
    <dgm:cxn modelId="{017E4CFA-1CF3-4FB0-90B4-201F4F17E95F}" type="presParOf" srcId="{F040D9EE-FA19-467D-AE49-08B213E6229F}" destId="{946BC156-E21E-466E-A9D9-B4A9BC3CD98A}" srcOrd="0" destOrd="0" presId="urn:microsoft.com/office/officeart/2005/8/layout/process1"/>
    <dgm:cxn modelId="{FA439BB8-10ED-462D-AD7E-1CB4DACE90F8}" type="presParOf" srcId="{F040D9EE-FA19-467D-AE49-08B213E6229F}" destId="{536C7305-3BEE-4885-8791-0EBB41E798C6}" srcOrd="1" destOrd="0" presId="urn:microsoft.com/office/officeart/2005/8/layout/process1"/>
    <dgm:cxn modelId="{85B175BC-182C-4132-8020-5DA335352C0D}" type="presParOf" srcId="{536C7305-3BEE-4885-8791-0EBB41E798C6}" destId="{B678289B-52B6-45E9-B135-072A31ED76CC}" srcOrd="0" destOrd="0" presId="urn:microsoft.com/office/officeart/2005/8/layout/process1"/>
    <dgm:cxn modelId="{3EBE0F2A-0623-4977-A698-92826BDBE963}" type="presParOf" srcId="{F040D9EE-FA19-467D-AE49-08B213E6229F}" destId="{A6737045-D6E3-429E-8364-A0213EAAFAA4}" srcOrd="2" destOrd="0" presId="urn:microsoft.com/office/officeart/2005/8/layout/process1"/>
    <dgm:cxn modelId="{716C97B0-9F72-46F3-8523-2456286E4385}" type="presParOf" srcId="{F040D9EE-FA19-467D-AE49-08B213E6229F}" destId="{91FFFEDD-5359-4875-BA75-45BA44E4A3EF}" srcOrd="3" destOrd="0" presId="urn:microsoft.com/office/officeart/2005/8/layout/process1"/>
    <dgm:cxn modelId="{B17CA08B-5AFF-4362-8FC2-3C9EC92E512E}" type="presParOf" srcId="{91FFFEDD-5359-4875-BA75-45BA44E4A3EF}" destId="{A2586DDA-9A23-4DBE-BCBB-C0BD95C26FD0}" srcOrd="0" destOrd="0" presId="urn:microsoft.com/office/officeart/2005/8/layout/process1"/>
    <dgm:cxn modelId="{BDE9BED9-FF65-4409-BACC-857ADA5BD2BC}" type="presParOf" srcId="{F040D9EE-FA19-467D-AE49-08B213E6229F}" destId="{75207D12-DFF3-4F28-A1A4-F95A95319CF7}" srcOrd="4" destOrd="0" presId="urn:microsoft.com/office/officeart/2005/8/layout/process1"/>
    <dgm:cxn modelId="{6AF9B9FA-AC64-41FE-BD6F-6ACF2A565F90}" type="presParOf" srcId="{F040D9EE-FA19-467D-AE49-08B213E6229F}" destId="{A8EF6EDE-9DE4-4D74-A4EB-F65CAE537FE7}" srcOrd="5" destOrd="0" presId="urn:microsoft.com/office/officeart/2005/8/layout/process1"/>
    <dgm:cxn modelId="{97F52778-DDE7-486F-9935-853737ABB164}" type="presParOf" srcId="{A8EF6EDE-9DE4-4D74-A4EB-F65CAE537FE7}" destId="{7B5C5F1F-7D0A-471D-AD8E-ECF9E30C41E4}" srcOrd="0" destOrd="0" presId="urn:microsoft.com/office/officeart/2005/8/layout/process1"/>
    <dgm:cxn modelId="{2652AED9-949B-4CB0-951B-98666A6862ED}" type="presParOf" srcId="{F040D9EE-FA19-467D-AE49-08B213E6229F}" destId="{D448E4C9-CEB5-45D3-A493-17BA338E78EB}" srcOrd="6" destOrd="0" presId="urn:microsoft.com/office/officeart/2005/8/layout/process1"/>
    <dgm:cxn modelId="{C4AB3E20-B8E2-4C0A-94A7-D2E2E735CE73}" type="presParOf" srcId="{F040D9EE-FA19-467D-AE49-08B213E6229F}" destId="{77E715FA-FA81-4461-9C18-48C840C2137E}" srcOrd="7" destOrd="0" presId="urn:microsoft.com/office/officeart/2005/8/layout/process1"/>
    <dgm:cxn modelId="{D96D3AF4-A0FF-4DA4-9EE1-734602EC10C0}" type="presParOf" srcId="{77E715FA-FA81-4461-9C18-48C840C2137E}" destId="{A4A5EC65-392F-418B-8F53-7213821BE8A4}" srcOrd="0" destOrd="0" presId="urn:microsoft.com/office/officeart/2005/8/layout/process1"/>
    <dgm:cxn modelId="{A27427E8-A51B-4B03-8E92-A9EAA0AC35F9}" type="presParOf" srcId="{F040D9EE-FA19-467D-AE49-08B213E6229F}" destId="{C0E2DB87-FB42-41F7-8CE3-A1EB0CEDADBD}" srcOrd="8" destOrd="0" presId="urn:microsoft.com/office/officeart/2005/8/layout/process1"/>
    <dgm:cxn modelId="{A20B1E2C-158D-4F69-A086-77B507D1F569}" type="presParOf" srcId="{F040D9EE-FA19-467D-AE49-08B213E6229F}" destId="{E51AFAD1-4E80-4A42-A3F7-B7675E7B8A13}" srcOrd="9" destOrd="0" presId="urn:microsoft.com/office/officeart/2005/8/layout/process1"/>
    <dgm:cxn modelId="{2DAFEFFC-99C9-4D56-ADEA-6EC8E0F375D1}" type="presParOf" srcId="{E51AFAD1-4E80-4A42-A3F7-B7675E7B8A13}" destId="{1076CF25-9937-423E-BBA3-88A483ED457B}" srcOrd="0" destOrd="0" presId="urn:microsoft.com/office/officeart/2005/8/layout/process1"/>
    <dgm:cxn modelId="{C7224FB4-FA38-476D-AEE6-FD2FA7052C31}" type="presParOf" srcId="{F040D9EE-FA19-467D-AE49-08B213E6229F}" destId="{DDA853B9-776A-4BAF-B17C-6FDE1B0D1C4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BC156-E21E-466E-A9D9-B4A9BC3CD98A}">
      <dsp:nvSpPr>
        <dsp:cNvPr id="0" name=""/>
        <dsp:cNvSpPr/>
      </dsp:nvSpPr>
      <dsp:spPr>
        <a:xfrm>
          <a:off x="0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Video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3872" y="280936"/>
        <a:ext cx="1194237" cy="767306"/>
      </dsp:txXfrm>
    </dsp:sp>
    <dsp:sp modelId="{536C7305-3BEE-4885-8791-0EBB41E798C6}">
      <dsp:nvSpPr>
        <dsp:cNvPr id="0" name=""/>
        <dsp:cNvSpPr/>
      </dsp:nvSpPr>
      <dsp:spPr>
        <a:xfrm>
          <a:off x="1366179" y="510583"/>
          <a:ext cx="263300" cy="30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66179" y="572185"/>
        <a:ext cx="184310" cy="184807"/>
      </dsp:txXfrm>
    </dsp:sp>
    <dsp:sp modelId="{A6737045-D6E3-429E-8364-A0213EAAFAA4}">
      <dsp:nvSpPr>
        <dsp:cNvPr id="0" name=""/>
        <dsp:cNvSpPr/>
      </dsp:nvSpPr>
      <dsp:spPr>
        <a:xfrm>
          <a:off x="1738774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Optical Flow Computation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1762646" y="280936"/>
        <a:ext cx="1194237" cy="767306"/>
      </dsp:txXfrm>
    </dsp:sp>
    <dsp:sp modelId="{91FFFEDD-5359-4875-BA75-45BA44E4A3EF}">
      <dsp:nvSpPr>
        <dsp:cNvPr id="0" name=""/>
        <dsp:cNvSpPr/>
      </dsp:nvSpPr>
      <dsp:spPr>
        <a:xfrm>
          <a:off x="3104953" y="510583"/>
          <a:ext cx="263300" cy="30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104953" y="572185"/>
        <a:ext cx="184310" cy="184807"/>
      </dsp:txXfrm>
    </dsp:sp>
    <dsp:sp modelId="{75207D12-DFF3-4F28-A1A4-F95A95319CF7}">
      <dsp:nvSpPr>
        <dsp:cNvPr id="0" name=""/>
        <dsp:cNvSpPr/>
      </dsp:nvSpPr>
      <dsp:spPr>
        <a:xfrm>
          <a:off x="3477548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Orientation Quantization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501420" y="280936"/>
        <a:ext cx="1194237" cy="767306"/>
      </dsp:txXfrm>
    </dsp:sp>
    <dsp:sp modelId="{A8EF6EDE-9DE4-4D74-A4EB-F65CAE537FE7}">
      <dsp:nvSpPr>
        <dsp:cNvPr id="0" name=""/>
        <dsp:cNvSpPr/>
      </dsp:nvSpPr>
      <dsp:spPr>
        <a:xfrm>
          <a:off x="4843727" y="510583"/>
          <a:ext cx="263300" cy="30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843727" y="572185"/>
        <a:ext cx="184310" cy="184807"/>
      </dsp:txXfrm>
    </dsp:sp>
    <dsp:sp modelId="{D448E4C9-CEB5-45D3-A493-17BA338E78EB}">
      <dsp:nvSpPr>
        <dsp:cNvPr id="0" name=""/>
        <dsp:cNvSpPr/>
      </dsp:nvSpPr>
      <dsp:spPr>
        <a:xfrm>
          <a:off x="5216322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Connected Component Analysis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5240194" y="280936"/>
        <a:ext cx="1194237" cy="767306"/>
      </dsp:txXfrm>
    </dsp:sp>
    <dsp:sp modelId="{77E715FA-FA81-4461-9C18-48C840C2137E}">
      <dsp:nvSpPr>
        <dsp:cNvPr id="0" name=""/>
        <dsp:cNvSpPr/>
      </dsp:nvSpPr>
      <dsp:spPr>
        <a:xfrm>
          <a:off x="6582501" y="510583"/>
          <a:ext cx="263300" cy="30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582501" y="572185"/>
        <a:ext cx="184310" cy="184807"/>
      </dsp:txXfrm>
    </dsp:sp>
    <dsp:sp modelId="{C0E2DB87-FB42-41F7-8CE3-A1EB0CEDADBD}">
      <dsp:nvSpPr>
        <dsp:cNvPr id="0" name=""/>
        <dsp:cNvSpPr/>
      </dsp:nvSpPr>
      <dsp:spPr>
        <a:xfrm>
          <a:off x="6955096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Energy and Entropy Calculation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978968" y="280936"/>
        <a:ext cx="1194237" cy="767306"/>
      </dsp:txXfrm>
    </dsp:sp>
    <dsp:sp modelId="{E51AFAD1-4E80-4A42-A3F7-B7675E7B8A13}">
      <dsp:nvSpPr>
        <dsp:cNvPr id="0" name=""/>
        <dsp:cNvSpPr/>
      </dsp:nvSpPr>
      <dsp:spPr>
        <a:xfrm>
          <a:off x="8321276" y="510583"/>
          <a:ext cx="263300" cy="3080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8321276" y="572185"/>
        <a:ext cx="184310" cy="184807"/>
      </dsp:txXfrm>
    </dsp:sp>
    <dsp:sp modelId="{DDA853B9-776A-4BAF-B17C-6FDE1B0D1C4D}">
      <dsp:nvSpPr>
        <dsp:cNvPr id="0" name=""/>
        <dsp:cNvSpPr/>
      </dsp:nvSpPr>
      <dsp:spPr>
        <a:xfrm>
          <a:off x="8693870" y="257064"/>
          <a:ext cx="1241981" cy="81505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Analysis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8717742" y="280936"/>
        <a:ext cx="1194237" cy="767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BAAC1-B6FE-4D68-95F4-EECBFDC308FE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80BE4-2196-4A72-9F67-8EA83F7A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1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F968-D48F-42D0-866F-E508B3C61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8570-33D2-4B0A-9711-A259866BA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9663F-2FB9-49E8-BE4E-1626F8358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4B42-50DF-4BEE-8148-779F4417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B5B1-5E12-4040-B05D-1E1F90BD69DD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96D40-D893-4A12-A139-73F5ABC2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8C138-82B2-479A-B5E6-015FA2CD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CFB8-467E-4CC3-A36A-F9727C65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49C9C-7C43-42F9-B250-A7DF96BB9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C7763-8124-4329-896F-ED2FFEA9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F6C7-ABC0-45DA-8966-9A2C74441B1F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15F3D-5392-4C4F-B95C-9F128CC0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524B-4308-4D39-B385-C9660DCE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25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90509-0A5F-4AE1-8722-EBBA99543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89B3A-C2C1-4852-90EA-36815BF47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ACCB-1E49-4D85-9417-CEF43EF8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4CF00-4D52-421B-86FF-4BC1DDF0FFEC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201BE-1F55-4044-9245-358845C8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A4EF3-BFC6-48F3-B007-CCE6774A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8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2555-22B9-4C80-AEE3-312008494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1A909-603E-4938-A5F3-D97EC7279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61B6B-A701-402E-9BF6-D13D0881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F6E8-933B-4642-A401-3F8C0873C2A3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424AB-D32F-4AE0-B271-7DC9425C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F18D-4832-41C5-9D39-E5C23EC5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77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72D5-C9EB-4937-BFBC-8F54C1C0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13E7-9C92-4FCD-82CF-7A498023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7AFA1-FD2F-4377-8EF8-D191E656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F9C2-2A77-49C0-ABB7-BFE6A36691C3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65CC-36E0-4808-9D45-C6E54CB7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7BE83-A749-4D48-A85C-A8E1B493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31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05AA-967E-4402-94F5-F76DFC90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56339-9682-452F-B88C-5791A941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D12D2-660B-4189-95C8-D2E564FE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94272-6BD4-4E2A-9260-D77FE12EA4B4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6FC1B-FE7D-4FE6-8C60-36B76035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AE654-FF01-4C3C-8DF3-5AE035F6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67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05C3-9F47-47AF-960A-4DDF9F79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32CD5-E376-49CF-BA33-2A1360937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52575-15D4-4BC7-A72C-5F39475C5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A78D-4EA4-48E5-AD72-9E674941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D406-EB36-49BA-9052-A795BE17228E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7127F-EF2B-4A3F-BE8A-6C29B985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F410-4A99-4A82-A0B1-416BCDC1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7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E755-12F8-4DEA-9B5A-49D8625A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D1CF3-1DC0-41F9-A659-2116ED4A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D8BE-3F0C-4D73-91CC-C7EF2BF76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199A6-09AE-4500-A6C2-63E483221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6F58C-E7EC-4A28-9FCC-E5D6B745E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06DC9-56D1-472D-8711-C8F00AE7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C9BD-5363-4417-BBFD-11EE4F40FC73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71C26-232F-46DA-B82B-8613570A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95F95-6B6C-496F-BBED-7A45795B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17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35F1-AF60-4DBE-B731-3FC87657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CF4A4-0DEC-4C55-A97A-941A6993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53DB-5BC7-4F12-AB92-95F85EF57917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E0057-6A18-466D-939F-E3B18DA0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4064E-ED3B-49D4-923E-A7280372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66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5C2AD-9DC9-4760-81A3-A007D2B8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8316-3238-499F-BF39-6EF5AE0889F2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46C20-1A4C-474E-86C5-12020296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5FE2F-FBCA-454C-A05D-0DA5D7A3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6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856E-889D-4D63-BD96-70CC480B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BE5F-159D-441D-8C50-90B8EF6A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5258D-ED20-491C-9932-AF669BFDA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720A2-06AB-4446-8114-708D10F8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E6B7-7A5E-473D-B7A3-07D019B20F9C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DE984-8088-4B65-89DA-FAE0B57C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BEAAD-12CE-4BEF-AD3C-9267DEA3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8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2834-4250-4B17-B853-625BA36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5EA2B-6949-4C13-A7B9-1BF2449C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A839-ECA1-4068-9C51-A577927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4E6A-A21C-4F7C-AB50-756E3A5564D2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46E67-4633-44D6-A066-9379FFAF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8850-FC09-4951-9EC0-B57C8FB5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2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F501-9720-4B52-AAE2-47B9CE7B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B96D4-F78A-496E-970A-A903A168C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DA04-6D16-400C-8E9C-D8A1B1C51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6DC98-7931-4309-BCEB-B52D5057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2B5-2104-4FBA-BE0F-C9A244512786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ECC9-2DF0-43A2-8D98-5BFB9995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EA666-4CE0-4771-9EF3-9D975A1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81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2C97-2B4B-4657-B330-73F39C5E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848C9-452B-41D0-B40D-8564B10AE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B0D4-0D83-44BC-BF9A-799D177A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5F2E1-DCC6-480E-A53F-B9220258DAAF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99B7E-B0CE-45E9-B02C-606717C3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7407-0285-44F8-8851-B716E65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14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AAB5E-6537-4A09-9032-EB3C725F7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88A07-C6ED-4AE2-AE2E-F41461592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4A579-586C-46AE-9553-9333C3DB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F2362-4CF4-4C30-B6B7-7D97847D4B9A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9F48-B68E-4EA4-A637-CA02EE0E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43E39-D621-4B8B-984E-C209D3A6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8873-345F-4332-821F-33D5D1E4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717F-2D45-4405-8B0C-BAF83FFDB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607B-3B9C-4895-ABAA-154BD51A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F0DA-0FFC-44BF-B049-0014E855BF9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BC52-3375-4567-888E-0DBB6846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2FC2-C2DF-4CC1-B019-D3F9A172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6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5554-C7E9-4EA5-A6EA-8D362E03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3BCE-A22E-4071-902D-9B5237CD5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95C26-899C-42D4-8104-B61C54522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E098-5ADF-43EB-8E98-70DAB2DF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B5CC2-2AD3-4925-9A32-51507C8BA3C8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843B-FFF5-4545-9DE3-7AF2D00C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CF356-8D52-405F-BE0E-43782018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D527-F8E1-49DE-B305-7CDFCD16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57D24-3965-499D-81A6-5836D76C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74669-3F65-4048-9679-47FAECB3C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79C3B-4DCB-47FA-B274-50B30D051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33E8A-878E-44C8-8C2C-F52309781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B14FD-1EA9-4A75-8FD0-C93DC8D4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7475-2B56-41CB-AAEC-A9E7FDD7C448}" type="datetime1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217A5-DBE4-4910-BE8B-D5CEFC17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77629-DFFE-45EC-B2D5-A065FF1F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6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D572-8B6D-4EFA-8EAF-A1CE2931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8683C-BDC4-428C-9AA2-A037B795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3C06-EFF0-4955-812B-1C74A3924910}" type="datetime1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ECE95-0A0C-48E9-BB61-1505193F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59F6F-BCB4-4534-AEE4-7CDEFE72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1E304-BF03-4123-986A-3A6FA8B1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76A6-B56F-45E0-8F75-18B63C70370D}" type="datetime1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167A1-0F7E-4B1F-AC7D-4F029892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A13F-E746-4BCA-A5D9-740A2F09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9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4045-6F33-4C2A-9674-BF2D687E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2408-A3A6-465C-9858-34EA752C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B3A7-176C-4D85-B7C7-05C7ECADB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20E7B-E68C-417E-B9D2-25A4B4EC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4B2-ECC5-445C-BD76-511245AFAC02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288D1-F91B-49FF-A7C3-AC42AFFF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B4D52-EE3D-439A-B89C-F18D6C3B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4B83-9BF4-4F42-8752-A593042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C61F4-A737-4A2D-915C-60A981B8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41A14-0EF0-45FC-9053-6D882929E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0C2D8-8C00-44DB-AD17-36459FED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9323-337C-493B-BF5D-F300E10740A7}" type="datetime1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1758B-1274-4896-BF39-3E79F5E4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EC48C-1C69-44EB-A2C3-FA1DAA53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390E6-524D-4AA4-BF9A-ADE9337B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085A8-59DA-47E2-8B02-3EBE3788F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852CF-5677-4920-AD57-519BF7B71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83B70-B67B-433E-9B82-2E50424575BF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6CE2-971B-4571-9FA7-AC4079AE0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934F3-24DA-4188-A7B2-8D67C97B9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1B828-81CA-40E5-A0C6-BCD03AF9C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4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DA915-A416-42BA-9322-D8D17428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A8020-B4BB-421D-AF03-4A181D77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1D17-C82E-4A46-A70F-6AA12701E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C5955-8A06-442F-9EAA-D8CB69DF7640}" type="datetime1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5C93-5CDB-472B-A97D-2B9349E83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9AA29-9AF9-4226-88CF-10AE23697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9F828-5E37-4E8B-94BF-4F690B0AE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6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dpdogra@iitbbs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pm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569206-35BE-40D3-B60D-A8BD827FE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2317" y="3923250"/>
            <a:ext cx="7647365" cy="2178612"/>
          </a:xfrm>
        </p:spPr>
        <p:txBody>
          <a:bodyPr anchor="t">
            <a:no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Debi Prosad Dogra (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dpdogra@iitbbs.ac.in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Sc. &amp; Engineering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https://secs.iitbbs.ac.in/index.php/dpdogra/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VISMA@CSE (https://visma-iitbbs-b3f86.web.app/)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to </a:t>
            </a:r>
          </a:p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Kamalakar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Shreetam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Arif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Lalit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Kamakshya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KIST Team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79D13DD-9294-479A-A406-450C5CC1697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95" y="1847493"/>
            <a:ext cx="2106286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169E6-7EA7-45C0-947D-BFD148AC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9EF8C5-0D9D-4475-AF63-024A2711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18535" y="175262"/>
            <a:ext cx="10901516" cy="1629152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Vision and Language Models for Visual Surveillance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4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</a:t>
            </a:r>
            <a:r>
              <a:rPr lang="en-IN" dirty="0" err="1" smtClean="0"/>
              <a:t>Langevin</a:t>
            </a:r>
            <a:r>
              <a:rPr lang="en-IN" dirty="0" smtClean="0"/>
              <a:t>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6839"/>
            <a:ext cx="10515600" cy="483769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Velocity Estimation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Position Estimation</a:t>
            </a:r>
          </a:p>
          <a:p>
            <a:pPr marL="0" indent="0">
              <a:buNone/>
            </a:pP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900112" y="2037692"/>
            <a:ext cx="6276975" cy="1522428"/>
            <a:chOff x="1588023" y="2299208"/>
            <a:chExt cx="6276975" cy="15224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8023" y="2299208"/>
              <a:ext cx="5867400" cy="6381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023" y="2859611"/>
              <a:ext cx="6276975" cy="96202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38200" y="4040218"/>
            <a:ext cx="8394177" cy="1666875"/>
            <a:chOff x="1588023" y="3834603"/>
            <a:chExt cx="8394177" cy="16668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8023" y="3834603"/>
              <a:ext cx="7724775" cy="9239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9250" y="4758528"/>
              <a:ext cx="8362950" cy="74295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0D40-1FC2-45DC-B67F-F61E295A56CB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899751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</a:t>
            </a:r>
            <a:r>
              <a:rPr lang="en-IN" dirty="0" err="1" smtClean="0"/>
              <a:t>Langevin</a:t>
            </a:r>
            <a:r>
              <a:rPr lang="en-IN" dirty="0" smtClean="0"/>
              <a:t> Equation</a:t>
            </a:r>
            <a:endParaRPr lang="en-US" dirty="0"/>
          </a:p>
        </p:txBody>
      </p:sp>
      <p:pic>
        <p:nvPicPr>
          <p:cNvPr id="5122" name="Picture 2" descr="https://lh3.googleusercontent.com/HxcvdbOz2vyu89tX5fxiW_AXXsvGzCmT1jsXOfkDE8D0RnKrsayiFYy4v9DfrSEprJU779qCwpb_Tl3bfjrj8k9s8oj0uaqReumNTFBVH0mVgVaxzYwb4VLtz9pQmU4qoooY6Im5xq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5" y="1554812"/>
            <a:ext cx="492442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GeNxQTkbmuy0_JFD8aVtqMBYfjHpUvwb2RXro4OygTie7b268df0ooEMAR72TIIy61wUpbzMGqb28yhKF4nP1R_X9d7nVUXl6wzdxB1RfUSWMm19qnUqasZznICsrBSSgvqDdjhc1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91" y="3284327"/>
            <a:ext cx="51625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96000" y="1429639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 mass of the particle,</a:t>
            </a:r>
            <a:endParaRPr lang="en-IN" sz="2300" b="0" dirty="0" smtClean="0">
              <a:effectLst/>
            </a:endParaRP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γ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             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 resistive force due to particles </a:t>
            </a:r>
          </a:p>
          <a:p>
            <a:r>
              <a:rPr lang="en-IN" sz="23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23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         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groups in the surrounding</a:t>
            </a:r>
            <a:endParaRPr lang="en-IN" sz="2300" b="0" dirty="0" smtClean="0">
              <a:effectLst/>
            </a:endParaRP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           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 constant drift force</a:t>
            </a: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           </a:t>
            </a:r>
            <a:r>
              <a:rPr lang="en-IN" sz="230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confinement force</a:t>
            </a:r>
            <a:endParaRPr lang="en-IN" sz="2300" b="0" dirty="0" smtClean="0">
              <a:effectLst/>
            </a:endParaRP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 Strength of the noise</a:t>
            </a:r>
            <a:endParaRPr lang="en-IN" sz="2300" b="0" dirty="0" smtClean="0">
              <a:effectLst/>
            </a:endParaRP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ξ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ξ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 :  Random force due to random</a:t>
            </a:r>
          </a:p>
          <a:p>
            <a:r>
              <a:rPr lang="en-IN" sz="23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          d</a:t>
            </a:r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ensity fluctuations in the</a:t>
            </a:r>
          </a:p>
          <a:p>
            <a:r>
              <a:rPr lang="en-IN" sz="23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	  considered group</a:t>
            </a:r>
            <a:r>
              <a:rPr lang="en-IN" sz="2300" b="0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x(i;g)</a:t>
            </a:r>
            <a:r>
              <a:rPr lang="en-IN" sz="23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30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en-IN" sz="23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IN" sz="2300" b="1" i="1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IN" sz="2300" b="1" i="1" baseline="-25000" dirty="0" smtClean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IN" sz="2300" b="1" i="1" u="none" strike="noStrike" baseline="-25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(i;g)</a:t>
            </a:r>
            <a:r>
              <a:rPr lang="en-IN" sz="23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IN" sz="230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V</a:t>
            </a:r>
            <a:r>
              <a:rPr lang="en-IN" sz="2300" dirty="0" smtClean="0"/>
              <a:t>elocities </a:t>
            </a:r>
            <a:r>
              <a:rPr lang="en-IN" sz="2300" dirty="0"/>
              <a:t>for the </a:t>
            </a:r>
            <a:r>
              <a:rPr lang="en-IN" sz="2300" i="1" dirty="0"/>
              <a:t>ith </a:t>
            </a:r>
            <a:r>
              <a:rPr lang="en-IN" sz="2300" dirty="0" smtClean="0"/>
              <a:t>key-point</a:t>
            </a:r>
          </a:p>
          <a:p>
            <a:r>
              <a:rPr lang="en-IN" sz="2300" dirty="0"/>
              <a:t> </a:t>
            </a:r>
            <a:r>
              <a:rPr lang="en-IN" sz="2300" dirty="0" smtClean="0"/>
              <a:t>                             </a:t>
            </a:r>
            <a:r>
              <a:rPr lang="en-IN" sz="2300" dirty="0"/>
              <a:t>in the </a:t>
            </a:r>
            <a:r>
              <a:rPr lang="en-IN" sz="2300" i="1" dirty="0"/>
              <a:t>gth </a:t>
            </a:r>
            <a:r>
              <a:rPr lang="en-IN" sz="2300" dirty="0" smtClean="0"/>
              <a:t>group  </a:t>
            </a:r>
            <a:r>
              <a:rPr lang="en-IN" sz="2300" dirty="0"/>
              <a:t>along </a:t>
            </a:r>
            <a:r>
              <a:rPr lang="en-IN" sz="2300" dirty="0" smtClean="0"/>
              <a:t>x-axis</a:t>
            </a:r>
          </a:p>
          <a:p>
            <a:r>
              <a:rPr lang="en-IN" sz="2300" dirty="0"/>
              <a:t> </a:t>
            </a:r>
            <a:r>
              <a:rPr lang="en-IN" sz="2300" dirty="0" smtClean="0"/>
              <a:t>                             and </a:t>
            </a:r>
            <a:r>
              <a:rPr lang="en-IN" sz="2300" dirty="0"/>
              <a:t>y-axis, respectively.</a:t>
            </a:r>
            <a:r>
              <a:rPr lang="en-IN" sz="2300" dirty="0" smtClean="0"/>
              <a:t> </a:t>
            </a:r>
            <a:r>
              <a:rPr lang="en-IN" sz="2000" dirty="0" smtClean="0"/>
              <a:t/>
            </a:r>
            <a:br>
              <a:rPr lang="en-IN" sz="2000" dirty="0" smtClean="0"/>
            </a:br>
            <a:endParaRPr lang="en-IN" sz="200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sz="2000" b="1" dirty="0" smtClean="0">
              <a:effectLst/>
            </a:endParaRPr>
          </a:p>
          <a:p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985711" y="1659241"/>
            <a:ext cx="0" cy="3672444"/>
          </a:xfrm>
          <a:prstGeom prst="line">
            <a:avLst/>
          </a:prstGeom>
          <a:ln w="762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EEF7-3CA4-423C-BE6C-57E16B883E9F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010" y="-74140"/>
            <a:ext cx="6640629" cy="913554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90" y="685410"/>
            <a:ext cx="6826219" cy="44689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23530" y="5156021"/>
            <a:ext cx="102280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(a-d) Original recorded Frames (41-44) of the Fair video (e-h) Ground Truth Frames, (i-l) represents segmented output obtained </a:t>
            </a:r>
            <a:r>
              <a:rPr lang="en-IN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Langevin</a:t>
            </a:r>
            <a:r>
              <a:rPr lang="en-IN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 (m-p) represents output of segmentation (Ali et al.)</a:t>
            </a:r>
            <a:r>
              <a:rPr lang="en-IN" b="0" dirty="0" smtClean="0">
                <a:effectLst/>
              </a:rPr>
              <a:t/>
            </a:r>
            <a:br>
              <a:rPr lang="en-IN" b="0" dirty="0" smtClean="0">
                <a:effectLst/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93303-B732-4C6E-89FD-7740EDD5CC5F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626" y="0"/>
            <a:ext cx="6457749" cy="929641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81" y="654835"/>
            <a:ext cx="6952072" cy="4791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2376" y="5338583"/>
            <a:ext cx="10228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(a-d) Original recorded Frames (31-34) of the Rath Yatra video (e-h) Ground Truth Frames, (i-l) represents segmented output obtained using </a:t>
            </a:r>
            <a:r>
              <a:rPr lang="en-IN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Langevin</a:t>
            </a:r>
            <a:r>
              <a:rPr lang="en-IN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 (m-p) represents output of segmentation </a:t>
            </a:r>
            <a:r>
              <a:rPr lang="en-IN" dirty="0" smtClean="0">
                <a:solidFill>
                  <a:srgbClr val="000000"/>
                </a:solidFill>
                <a:latin typeface="Arial" panose="020B0604020202020204" pitchFamily="34" charset="0"/>
              </a:rPr>
              <a:t>using (Ali et al</a:t>
            </a:r>
            <a:r>
              <a:rPr lang="en-IN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.)</a:t>
            </a:r>
            <a:r>
              <a:rPr lang="en-IN" b="0" dirty="0" smtClean="0">
                <a:effectLst/>
              </a:rPr>
              <a:t/>
            </a:r>
            <a:br>
              <a:rPr lang="en-IN" b="0" dirty="0" smtClean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8037-EAD6-4BA4-B4BA-81F66DABDE63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2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781" y="120684"/>
            <a:ext cx="5080819" cy="8725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58" y="1110066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 surveillance,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agencies often install 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thousands of surveillance </a:t>
            </a:r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possible to monitor the 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amount of long-duration video data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manually.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manual processing is </a:t>
            </a:r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time-intensive 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error prone.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automatic detection and recognition of abnormal events using computer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 is a good option.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Key Points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Anomalies are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(ii) </a:t>
            </a:r>
            <a:r>
              <a:rPr lang="en-US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(iii)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Disguise in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hours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53D8A-A2E2-4172-9BB6-5D493C81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6" y="1346655"/>
            <a:ext cx="5805056" cy="4543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12" y="1346655"/>
            <a:ext cx="5680363" cy="4543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68D0B-D9FF-4AE9-9DD1-B7133280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02942" y="241185"/>
            <a:ext cx="2438400" cy="87255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DB7B-AEC5-4A89-B6F9-79716F6D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3" y="2420261"/>
            <a:ext cx="8061356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Anomalies: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Way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2C7EC-691E-415F-9792-21ABD120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C5F0-526D-4BBA-9754-22B9E0A6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304" y="280009"/>
            <a:ext cx="4865296" cy="905996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Dynamicity Driven Model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A2B422D-6FC2-4CAE-8F7B-D1CA6F66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6005"/>
            <a:ext cx="10591800" cy="45881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063F7-C3D9-4005-91CC-F7951772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EFE-BFD7-4112-BFB6-DFC59B022979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10915" y="5987018"/>
            <a:ext cx="13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WACV’24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34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652D5C-649D-4375-B26F-737CBFB9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03" y="603431"/>
            <a:ext cx="8772832" cy="55488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879CC-EB49-4D73-86EC-3781B6E6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EFE-BFD7-4112-BFB6-DFC59B022979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DD2146-5265-4F70-B655-B3297A19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09" y="652490"/>
            <a:ext cx="7867392" cy="5703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0D033-A62E-4A01-949B-44430A71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EFE-BFD7-4112-BFB6-DFC59B022979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414" y="455300"/>
            <a:ext cx="6304984" cy="9450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Anomalies!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Vision-based Models</a:t>
            </a:r>
            <a:endParaRPr lang="en-US" sz="31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514" y="1716648"/>
            <a:ext cx="10900784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action that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behavior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considered to be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unexpected and sensitive 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that environment.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video surveillance, numerous abnormal behaviors are possible depending on camera settings, camera placements, recording perspectives, and interactions of real-world objects.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examples, sudden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dispersal of people, ignoring traffic signals, person falling suddenly while walking, fighting, kidnap, explosion, vandalism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and so on are considered to be abnormal or anomalous in nature depending on the context.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76FF9-BA4B-429E-84D9-4A52229E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D6B55-2EDF-4C86-8EE2-30C5C57C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112" y="2549346"/>
            <a:ext cx="6828333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and Anomalies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3D0D7-0100-4B8B-9C8E-71A411F7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686" y="214961"/>
            <a:ext cx="4456905" cy="11168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K-body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716344"/>
            <a:ext cx="4612944" cy="3459708"/>
          </a:xfrm>
        </p:spPr>
      </p:pic>
      <p:sp>
        <p:nvSpPr>
          <p:cNvPr id="5" name="TextBox 4"/>
          <p:cNvSpPr txBox="1"/>
          <p:nvPr/>
        </p:nvSpPr>
        <p:spPr>
          <a:xfrm>
            <a:off x="2494790" y="5150396"/>
            <a:ext cx="158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Frame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6" y="2737513"/>
            <a:ext cx="2223412" cy="708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02" y="2737512"/>
            <a:ext cx="2839298" cy="749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1" y="3596163"/>
            <a:ext cx="1346200" cy="1478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02" y="3596163"/>
            <a:ext cx="1224507" cy="1478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6" y="1675474"/>
            <a:ext cx="2232464" cy="8991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02" y="1675474"/>
            <a:ext cx="2839298" cy="903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5" y="3634849"/>
            <a:ext cx="1010209" cy="1439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93" y="3634849"/>
            <a:ext cx="1012707" cy="14399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56716" y="5212203"/>
            <a:ext cx="219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</a:t>
            </a:r>
            <a:r>
              <a:rPr lang="en-US" b="1" dirty="0" smtClean="0"/>
              <a:t>Proposals</a:t>
            </a:r>
            <a:endParaRPr lang="en-US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4EB0D92-189C-407C-AE7C-5A763E97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02E921-A05C-4833-8B99-0AB79BD9D412}"/>
              </a:ext>
            </a:extLst>
          </p:cNvPr>
          <p:cNvSpPr txBox="1">
            <a:spLocks/>
          </p:cNvSpPr>
          <p:nvPr/>
        </p:nvSpPr>
        <p:spPr>
          <a:xfrm>
            <a:off x="2880445" y="119526"/>
            <a:ext cx="7080038" cy="848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Object-Object Interactions Help?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A2E6B-FE06-47A3-AD19-4D8B41A89449}"/>
              </a:ext>
            </a:extLst>
          </p:cNvPr>
          <p:cNvSpPr/>
          <p:nvPr/>
        </p:nvSpPr>
        <p:spPr>
          <a:xfrm>
            <a:off x="3618170" y="1972411"/>
            <a:ext cx="1735496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K-body Interaction</a:t>
            </a:r>
          </a:p>
          <a:p>
            <a:pPr algn="ctr"/>
            <a:r>
              <a:rPr lang="en-US" sz="1600" dirty="0"/>
              <a:t>Proposal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CA6C6-CEBD-4FD0-B5D4-4E30EDE0B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44" y="5286604"/>
            <a:ext cx="1190533" cy="795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D404C-C625-4284-ACE4-290963F49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4" y="1612063"/>
            <a:ext cx="1614196" cy="873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9F667-6F0C-442D-8AF2-253FBABA41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45" y="4043553"/>
            <a:ext cx="1184114" cy="891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A201B7-8ED2-4678-89E8-C22D3B049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4" y="1764463"/>
            <a:ext cx="1614196" cy="873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2BDAC-98C6-4262-AC90-3232E0266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4" y="1916863"/>
            <a:ext cx="1614196" cy="873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1710A5-AECE-46A4-8054-9E0DCE9F3D52}"/>
              </a:ext>
            </a:extLst>
          </p:cNvPr>
          <p:cNvSpPr txBox="1"/>
          <p:nvPr/>
        </p:nvSpPr>
        <p:spPr>
          <a:xfrm>
            <a:off x="1611837" y="2783737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Video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F651DA-FFB7-4121-9CE1-D70AAB8E85AC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2954100" y="2353411"/>
            <a:ext cx="664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4D26251C-6617-46BC-9AD0-8F0A7E26A1D6}"/>
              </a:ext>
            </a:extLst>
          </p:cNvPr>
          <p:cNvSpPr/>
          <p:nvPr/>
        </p:nvSpPr>
        <p:spPr>
          <a:xfrm>
            <a:off x="5710330" y="1439011"/>
            <a:ext cx="1966656" cy="762000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Bag  of Positive Proposal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3DA6E18-8AD4-4548-8579-54A02DF77DF4}"/>
              </a:ext>
            </a:extLst>
          </p:cNvPr>
          <p:cNvSpPr/>
          <p:nvPr/>
        </p:nvSpPr>
        <p:spPr>
          <a:xfrm>
            <a:off x="5710330" y="2448329"/>
            <a:ext cx="2069294" cy="7620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Bag of Negative Proposal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50FA6C3-8B2E-4CD3-80D7-040B3014AF62}"/>
              </a:ext>
            </a:extLst>
          </p:cNvPr>
          <p:cNvCxnSpPr>
            <a:stCxn id="5" idx="3"/>
            <a:endCxn id="25" idx="2"/>
          </p:cNvCxnSpPr>
          <p:nvPr/>
        </p:nvCxnSpPr>
        <p:spPr>
          <a:xfrm flipV="1">
            <a:off x="5353666" y="1820011"/>
            <a:ext cx="362764" cy="53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9A13AAB-D4FD-4542-9744-A58884DB01CD}"/>
              </a:ext>
            </a:extLst>
          </p:cNvPr>
          <p:cNvCxnSpPr>
            <a:stCxn id="5" idx="3"/>
            <a:endCxn id="26" idx="2"/>
          </p:cNvCxnSpPr>
          <p:nvPr/>
        </p:nvCxnSpPr>
        <p:spPr>
          <a:xfrm>
            <a:off x="5353666" y="2353411"/>
            <a:ext cx="363083" cy="475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E24FE5-AA0D-4CC6-891E-D93E52FA92E1}"/>
              </a:ext>
            </a:extLst>
          </p:cNvPr>
          <p:cNvSpPr/>
          <p:nvPr/>
        </p:nvSpPr>
        <p:spPr>
          <a:xfrm>
            <a:off x="8136288" y="1916863"/>
            <a:ext cx="1463351" cy="66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Refinement Algorithm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4915ED8-F161-4A06-904C-1D4578B33B58}"/>
              </a:ext>
            </a:extLst>
          </p:cNvPr>
          <p:cNvCxnSpPr>
            <a:stCxn id="25" idx="0"/>
            <a:endCxn id="32" idx="1"/>
          </p:cNvCxnSpPr>
          <p:nvPr/>
        </p:nvCxnSpPr>
        <p:spPr>
          <a:xfrm>
            <a:off x="7675347" y="1820011"/>
            <a:ext cx="460941" cy="428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loud 42">
            <a:extLst>
              <a:ext uri="{FF2B5EF4-FFF2-40B4-BE49-F238E27FC236}">
                <a16:creationId xmlns:a16="http://schemas.microsoft.com/office/drawing/2014/main" id="{5631A29B-C51C-434A-943F-4DC08291045D}"/>
              </a:ext>
            </a:extLst>
          </p:cNvPr>
          <p:cNvSpPr/>
          <p:nvPr/>
        </p:nvSpPr>
        <p:spPr>
          <a:xfrm>
            <a:off x="11244436" y="2490752"/>
            <a:ext cx="718457" cy="644497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BoP</a:t>
            </a: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AC2A268C-FB5E-439A-AEAD-A6002D56B091}"/>
              </a:ext>
            </a:extLst>
          </p:cNvPr>
          <p:cNvSpPr/>
          <p:nvPr/>
        </p:nvSpPr>
        <p:spPr>
          <a:xfrm>
            <a:off x="10093195" y="2513153"/>
            <a:ext cx="796171" cy="64449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0FCA33-70EA-4A7B-8A18-592EAA571F33}"/>
              </a:ext>
            </a:extLst>
          </p:cNvPr>
          <p:cNvCxnSpPr>
            <a:stCxn id="26" idx="0"/>
            <a:endCxn id="51" idx="2"/>
          </p:cNvCxnSpPr>
          <p:nvPr/>
        </p:nvCxnSpPr>
        <p:spPr>
          <a:xfrm>
            <a:off x="7777900" y="2829329"/>
            <a:ext cx="2317765" cy="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A4B79D7-4525-4E75-85DD-C95BA36CE70A}"/>
              </a:ext>
            </a:extLst>
          </p:cNvPr>
          <p:cNvCxnSpPr>
            <a:stCxn id="32" idx="3"/>
            <a:endCxn id="43" idx="3"/>
          </p:cNvCxnSpPr>
          <p:nvPr/>
        </p:nvCxnSpPr>
        <p:spPr>
          <a:xfrm>
            <a:off x="9599639" y="2248100"/>
            <a:ext cx="2004026" cy="2795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9860DE2-1402-4DC1-8009-567EC05601A0}"/>
              </a:ext>
            </a:extLst>
          </p:cNvPr>
          <p:cNvSpPr/>
          <p:nvPr/>
        </p:nvSpPr>
        <p:spPr>
          <a:xfrm>
            <a:off x="10289558" y="4064989"/>
            <a:ext cx="1455576" cy="69614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MobileNet</a:t>
            </a:r>
            <a:r>
              <a:rPr lang="en-US" dirty="0"/>
              <a:t> Classifier[11]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B29E892-1FD5-413C-A5E4-F9C55668B0C7}"/>
              </a:ext>
            </a:extLst>
          </p:cNvPr>
          <p:cNvCxnSpPr>
            <a:stCxn id="51" idx="1"/>
            <a:endCxn id="58" idx="0"/>
          </p:cNvCxnSpPr>
          <p:nvPr/>
        </p:nvCxnSpPr>
        <p:spPr>
          <a:xfrm rot="16200000" flipH="1">
            <a:off x="10300301" y="3347943"/>
            <a:ext cx="908025" cy="526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3E7719C-4726-44D9-B0C7-13FC99ADF3E5}"/>
              </a:ext>
            </a:extLst>
          </p:cNvPr>
          <p:cNvCxnSpPr>
            <a:stCxn id="43" idx="1"/>
            <a:endCxn id="58" idx="0"/>
          </p:cNvCxnSpPr>
          <p:nvPr/>
        </p:nvCxnSpPr>
        <p:spPr>
          <a:xfrm rot="5400000">
            <a:off x="10845293" y="3306617"/>
            <a:ext cx="930426" cy="586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be 62">
            <a:extLst>
              <a:ext uri="{FF2B5EF4-FFF2-40B4-BE49-F238E27FC236}">
                <a16:creationId xmlns:a16="http://schemas.microsoft.com/office/drawing/2014/main" id="{C84DD14C-65C1-4A4A-BF2D-DD30FE831A3E}"/>
              </a:ext>
            </a:extLst>
          </p:cNvPr>
          <p:cNvSpPr/>
          <p:nvPr/>
        </p:nvSpPr>
        <p:spPr>
          <a:xfrm>
            <a:off x="8232402" y="4265557"/>
            <a:ext cx="1614742" cy="388315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Proposal Features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095A93B-47F9-4923-AB86-0EBC38012CDA}"/>
              </a:ext>
            </a:extLst>
          </p:cNvPr>
          <p:cNvCxnSpPr>
            <a:stCxn id="58" idx="1"/>
            <a:endCxn id="63" idx="5"/>
          </p:cNvCxnSpPr>
          <p:nvPr/>
        </p:nvCxnSpPr>
        <p:spPr>
          <a:xfrm rot="10800000">
            <a:off x="9847144" y="4411176"/>
            <a:ext cx="442414" cy="18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D80CFCB-2ECE-4DC0-BAE0-7237FCD2806D}"/>
              </a:ext>
            </a:extLst>
          </p:cNvPr>
          <p:cNvSpPr/>
          <p:nvPr/>
        </p:nvSpPr>
        <p:spPr>
          <a:xfrm>
            <a:off x="8401327" y="5276326"/>
            <a:ext cx="1473384" cy="38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Proposal Labels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EF856AA-9D23-44C4-9244-8367C780C328}"/>
              </a:ext>
            </a:extLst>
          </p:cNvPr>
          <p:cNvCxnSpPr>
            <a:cxnSpLocks/>
            <a:stCxn id="58" idx="2"/>
            <a:endCxn id="67" idx="3"/>
          </p:cNvCxnSpPr>
          <p:nvPr/>
        </p:nvCxnSpPr>
        <p:spPr>
          <a:xfrm rot="5400000">
            <a:off x="10091353" y="4544490"/>
            <a:ext cx="709353" cy="1142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5F3010B-11F8-4B0F-BBFE-6A970AD3FF58}"/>
              </a:ext>
            </a:extLst>
          </p:cNvPr>
          <p:cNvSpPr/>
          <p:nvPr/>
        </p:nvSpPr>
        <p:spPr>
          <a:xfrm>
            <a:off x="6696603" y="5303519"/>
            <a:ext cx="1195234" cy="76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Frame-Level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Localization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B0E326-7045-4378-97CD-5BE0E1326938}"/>
              </a:ext>
            </a:extLst>
          </p:cNvPr>
          <p:cNvSpPr/>
          <p:nvPr/>
        </p:nvSpPr>
        <p:spPr>
          <a:xfrm>
            <a:off x="6727379" y="4101285"/>
            <a:ext cx="1164458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HeatMap</a:t>
            </a:r>
            <a:r>
              <a:rPr lang="en-US" sz="1600" dirty="0"/>
              <a:t> using</a:t>
            </a:r>
          </a:p>
          <a:p>
            <a:pPr algn="ctr"/>
            <a:r>
              <a:rPr lang="en-US" sz="1600" dirty="0"/>
              <a:t>CAM[9]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7D3C36C-C84E-43C5-B8A4-0BC2E1721B07}"/>
              </a:ext>
            </a:extLst>
          </p:cNvPr>
          <p:cNvCxnSpPr>
            <a:cxnSpLocks/>
            <a:stCxn id="75" idx="1"/>
            <a:endCxn id="11" idx="3"/>
          </p:cNvCxnSpPr>
          <p:nvPr/>
        </p:nvCxnSpPr>
        <p:spPr>
          <a:xfrm flipH="1">
            <a:off x="6354159" y="4482285"/>
            <a:ext cx="373220" cy="7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62D584-DBCA-470E-95DB-D281E0ACEBCB}"/>
              </a:ext>
            </a:extLst>
          </p:cNvPr>
          <p:cNvCxnSpPr>
            <a:cxnSpLocks/>
            <a:stCxn id="74" idx="1"/>
            <a:endCxn id="7" idx="3"/>
          </p:cNvCxnSpPr>
          <p:nvPr/>
        </p:nvCxnSpPr>
        <p:spPr>
          <a:xfrm flipH="1">
            <a:off x="6360577" y="5684519"/>
            <a:ext cx="33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ECA7525-759A-4503-8787-2B49B5FF1087}"/>
              </a:ext>
            </a:extLst>
          </p:cNvPr>
          <p:cNvSpPr/>
          <p:nvPr/>
        </p:nvSpPr>
        <p:spPr>
          <a:xfrm>
            <a:off x="3532389" y="4565199"/>
            <a:ext cx="118411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Context Analysis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F83D5D0-B808-4ABB-BEAD-09771E32AE0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4744495" y="4489501"/>
            <a:ext cx="425551" cy="532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2F3E98E-2CC8-425D-958D-EFF4F279A13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744494" y="5022399"/>
            <a:ext cx="425550" cy="662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E87E2BB6-8A4E-4495-8407-1F8BFDCC3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302842"/>
              </p:ext>
            </p:extLst>
          </p:nvPr>
        </p:nvGraphicFramePr>
        <p:xfrm>
          <a:off x="393695" y="3934124"/>
          <a:ext cx="2941637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6" imgW="3345003" imgH="1127413" progId="AcroExch.Document.DC">
                  <p:embed/>
                </p:oleObj>
              </mc:Choice>
              <mc:Fallback>
                <p:oleObj name="Acrobat Document" r:id="rId6" imgW="3345003" imgH="1127413" progId="AcroExch.Document.DC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E87E2BB6-8A4E-4495-8407-1F8BFDCC34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695" y="3934124"/>
                        <a:ext cx="2941637" cy="217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430FB12-BE71-417F-817D-D3B1EB467D93}"/>
              </a:ext>
            </a:extLst>
          </p:cNvPr>
          <p:cNvCxnSpPr>
            <a:stCxn id="63" idx="2"/>
            <a:endCxn id="75" idx="3"/>
          </p:cNvCxnSpPr>
          <p:nvPr/>
        </p:nvCxnSpPr>
        <p:spPr>
          <a:xfrm flipH="1" flipV="1">
            <a:off x="7891837" y="4482285"/>
            <a:ext cx="340565" cy="2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D30189C-B39D-424A-958E-49EF09D82960}"/>
              </a:ext>
            </a:extLst>
          </p:cNvPr>
          <p:cNvCxnSpPr>
            <a:stCxn id="67" idx="1"/>
            <a:endCxn id="74" idx="3"/>
          </p:cNvCxnSpPr>
          <p:nvPr/>
        </p:nvCxnSpPr>
        <p:spPr>
          <a:xfrm flipH="1">
            <a:off x="7891837" y="5470484"/>
            <a:ext cx="509490" cy="21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53BC5DF-E719-48A4-9F2C-5FC141D233AC}"/>
              </a:ext>
            </a:extLst>
          </p:cNvPr>
          <p:cNvCxnSpPr>
            <a:stCxn id="82" idx="1"/>
            <a:endCxn id="87" idx="3"/>
          </p:cNvCxnSpPr>
          <p:nvPr/>
        </p:nvCxnSpPr>
        <p:spPr>
          <a:xfrm flipH="1">
            <a:off x="3335332" y="5022399"/>
            <a:ext cx="197057" cy="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30F75-23B9-49BA-892E-F252FFAE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5064" y="6326853"/>
            <a:ext cx="2743200" cy="365125"/>
          </a:xfrm>
        </p:spPr>
        <p:txBody>
          <a:bodyPr/>
          <a:lstStyle/>
          <a:p>
            <a:fld id="{FE5A18AD-F4D3-4515-AC4A-4258773C5045}" type="slidenum">
              <a:rPr lang="en-US" smtClean="0"/>
              <a:t>22</a:t>
            </a:fld>
            <a:r>
              <a:rPr lang="en-US" dirty="0"/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0E39D-90F0-49E9-B022-BBA2050D31AC}"/>
              </a:ext>
            </a:extLst>
          </p:cNvPr>
          <p:cNvSpPr txBox="1"/>
          <p:nvPr/>
        </p:nvSpPr>
        <p:spPr>
          <a:xfrm>
            <a:off x="3805011" y="3178978"/>
            <a:ext cx="696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“K-Body Proposal…”, IEEE ITS,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63064" y="6326853"/>
            <a:ext cx="4114800" cy="365125"/>
          </a:xfrm>
        </p:spPr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3533" y="279139"/>
            <a:ext cx="3129867" cy="75821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28" y="1690688"/>
            <a:ext cx="3378958" cy="3358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56128" cy="3358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86" y="1690688"/>
            <a:ext cx="3747445" cy="335898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2D451-AA45-480F-BA76-F6A31B23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D6B55-2EDF-4C86-8EE2-30C5C57C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28" y="2411208"/>
            <a:ext cx="694778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and Synthetic Datasets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BD202-2171-4CBE-A2C8-3A492CF5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00CD-0836-411F-9FB0-7EEF3506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083"/>
            <a:ext cx="6152535" cy="764312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RareAnom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(PR’2023)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B4C2C-5F6B-424E-B722-BB52D514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3" y="1149452"/>
            <a:ext cx="11281986" cy="45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5BD0-9F2F-40C4-AD9E-11E37F40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RareAnom: Statistics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6E127-C98C-4ECE-A053-2EE101CE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2" y="1091841"/>
            <a:ext cx="11170644" cy="36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B24-119A-4E65-9F07-D70EA27C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256" y="114448"/>
            <a:ext cx="4386344" cy="79999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and Failures!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85361B-63E9-49F7-AA42-A7718E6E5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20" y="914446"/>
            <a:ext cx="8839777" cy="501397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91C2F-D2DC-4CE2-A5E6-5257A0F0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104" y="2283257"/>
            <a:ext cx="6459792" cy="87878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Views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MP-RAD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C15E0-7847-492F-9637-5E5B6585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BA9D-3A93-45E0-8760-CF2286A1BD73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group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B578B1CC-F085-4106-9901-2287123A4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0" y="1010930"/>
            <a:ext cx="1179998" cy="68136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0" name="Picture 9" descr="A group of cars on a race track&#10;&#10;Description automatically generated with medium confidence">
            <a:extLst>
              <a:ext uri="{FF2B5EF4-FFF2-40B4-BE49-F238E27FC236}">
                <a16:creationId xmlns:a16="http://schemas.microsoft.com/office/drawing/2014/main" id="{C29345DD-365E-4FC1-BE2B-BBF07D57B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0" y="2985079"/>
            <a:ext cx="1179998" cy="68136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1" name="Picture 10" descr="A picture containing road, outdoor, way, curb&#10;&#10;Description automatically generated">
            <a:extLst>
              <a:ext uri="{FF2B5EF4-FFF2-40B4-BE49-F238E27FC236}">
                <a16:creationId xmlns:a16="http://schemas.microsoft.com/office/drawing/2014/main" id="{F984EB54-E140-4816-8192-076C6F436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0" y="2022983"/>
            <a:ext cx="1179998" cy="68136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2" name="Picture 11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38321E38-2244-4077-824D-023303D2EF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7" y="4989163"/>
            <a:ext cx="1194121" cy="68136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3" name="Picture 12" descr="A group of cars on a race track&#10;&#10;Description automatically generated with medium confidence">
            <a:extLst>
              <a:ext uri="{FF2B5EF4-FFF2-40B4-BE49-F238E27FC236}">
                <a16:creationId xmlns:a16="http://schemas.microsoft.com/office/drawing/2014/main" id="{0ACD3B11-E9BA-4127-B73A-235B749395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7" y="3956054"/>
            <a:ext cx="1194121" cy="68136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479104-6AD7-4B2C-B7B5-3FFA0ED1B200}"/>
              </a:ext>
            </a:extLst>
          </p:cNvPr>
          <p:cNvSpPr txBox="1"/>
          <p:nvPr/>
        </p:nvSpPr>
        <p:spPr>
          <a:xfrm rot="16200000">
            <a:off x="56778" y="1243526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8CAE4-0670-4E0D-92C5-E5DF63AAE942}"/>
              </a:ext>
            </a:extLst>
          </p:cNvPr>
          <p:cNvSpPr txBox="1"/>
          <p:nvPr/>
        </p:nvSpPr>
        <p:spPr>
          <a:xfrm rot="16200000">
            <a:off x="48632" y="225557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60687-BFBB-4317-A45E-79ABB21B4A77}"/>
              </a:ext>
            </a:extLst>
          </p:cNvPr>
          <p:cNvSpPr txBox="1"/>
          <p:nvPr/>
        </p:nvSpPr>
        <p:spPr>
          <a:xfrm rot="16200000">
            <a:off x="56778" y="312606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932F8-D034-4DF3-8FA5-10905911AAB1}"/>
              </a:ext>
            </a:extLst>
          </p:cNvPr>
          <p:cNvSpPr txBox="1"/>
          <p:nvPr/>
        </p:nvSpPr>
        <p:spPr>
          <a:xfrm rot="16200000">
            <a:off x="56778" y="410036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Angle-4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938AD0-345D-4CE3-BA30-26A493365F0F}"/>
              </a:ext>
            </a:extLst>
          </p:cNvPr>
          <p:cNvSpPr txBox="1"/>
          <p:nvPr/>
        </p:nvSpPr>
        <p:spPr>
          <a:xfrm rot="16200000">
            <a:off x="48631" y="517595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Angle-5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C00896-B090-4D12-A3BC-0240E2270D90}"/>
              </a:ext>
            </a:extLst>
          </p:cNvPr>
          <p:cNvSpPr/>
          <p:nvPr/>
        </p:nvSpPr>
        <p:spPr>
          <a:xfrm rot="16200000">
            <a:off x="499057" y="3074257"/>
            <a:ext cx="4547277" cy="598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Spatio-temporal Feature Similarity Estimation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032171-639C-42FC-B921-DABB0CC68B3A}"/>
              </a:ext>
            </a:extLst>
          </p:cNvPr>
          <p:cNvCxnSpPr/>
          <p:nvPr/>
        </p:nvCxnSpPr>
        <p:spPr>
          <a:xfrm>
            <a:off x="1797263" y="1399235"/>
            <a:ext cx="6230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2EE3FD-2D23-454E-97D8-12926933CD7F}"/>
              </a:ext>
            </a:extLst>
          </p:cNvPr>
          <p:cNvCxnSpPr/>
          <p:nvPr/>
        </p:nvCxnSpPr>
        <p:spPr>
          <a:xfrm>
            <a:off x="1797262" y="2411288"/>
            <a:ext cx="6230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2B803C-178A-4D82-96D6-34444F8C7585}"/>
              </a:ext>
            </a:extLst>
          </p:cNvPr>
          <p:cNvCxnSpPr/>
          <p:nvPr/>
        </p:nvCxnSpPr>
        <p:spPr>
          <a:xfrm>
            <a:off x="1797261" y="3373384"/>
            <a:ext cx="6230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473FC-B7EC-410A-A095-C619A7E26167}"/>
              </a:ext>
            </a:extLst>
          </p:cNvPr>
          <p:cNvCxnSpPr/>
          <p:nvPr/>
        </p:nvCxnSpPr>
        <p:spPr>
          <a:xfrm>
            <a:off x="1797260" y="4344360"/>
            <a:ext cx="6230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F6FE95-F96B-491D-B733-4F83E6D05443}"/>
              </a:ext>
            </a:extLst>
          </p:cNvPr>
          <p:cNvCxnSpPr/>
          <p:nvPr/>
        </p:nvCxnSpPr>
        <p:spPr>
          <a:xfrm>
            <a:off x="1797260" y="5377468"/>
            <a:ext cx="62300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Picture 37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F39D42-46C2-40B4-8DC9-E86415D24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79" y="1103584"/>
            <a:ext cx="1843472" cy="16923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C864E0-DA75-49FA-B795-F4623725D58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071823" y="1949768"/>
            <a:ext cx="6403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9B41474-E998-41D4-AA48-5B57D8A35DB2}"/>
              </a:ext>
            </a:extLst>
          </p:cNvPr>
          <p:cNvSpPr txBox="1"/>
          <p:nvPr/>
        </p:nvSpPr>
        <p:spPr>
          <a:xfrm>
            <a:off x="3696348" y="459164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Similarity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E05CC9-1251-49EB-A5F3-A6F937E4CEB1}"/>
              </a:ext>
            </a:extLst>
          </p:cNvPr>
          <p:cNvSpPr/>
          <p:nvPr/>
        </p:nvSpPr>
        <p:spPr>
          <a:xfrm rot="16200000">
            <a:off x="3841411" y="3119569"/>
            <a:ext cx="4616583" cy="5769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Sharing Decision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8ED47AD-0100-4EDD-8099-038D1BDDD5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4519" y="2665350"/>
            <a:ext cx="966115" cy="12273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ED73A8C-8B00-4FA9-8DAD-935532C65B97}"/>
              </a:ext>
            </a:extLst>
          </p:cNvPr>
          <p:cNvSpPr/>
          <p:nvPr/>
        </p:nvSpPr>
        <p:spPr>
          <a:xfrm>
            <a:off x="6695345" y="2085432"/>
            <a:ext cx="1012055" cy="406149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E9CE8-3A28-463C-8B3B-688E81452C13}"/>
              </a:ext>
            </a:extLst>
          </p:cNvPr>
          <p:cNvSpPr/>
          <p:nvPr/>
        </p:nvSpPr>
        <p:spPr>
          <a:xfrm>
            <a:off x="7859801" y="2154806"/>
            <a:ext cx="1012055" cy="406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8A7CBB-6999-4B23-B8E6-5B573AEECEA2}"/>
              </a:ext>
            </a:extLst>
          </p:cNvPr>
          <p:cNvSpPr/>
          <p:nvPr/>
        </p:nvSpPr>
        <p:spPr>
          <a:xfrm>
            <a:off x="7277573" y="2154806"/>
            <a:ext cx="1012055" cy="4061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7941DD-DF6F-4A5F-9160-50D45EE5589E}"/>
              </a:ext>
            </a:extLst>
          </p:cNvPr>
          <p:cNvSpPr/>
          <p:nvPr/>
        </p:nvSpPr>
        <p:spPr>
          <a:xfrm>
            <a:off x="9186272" y="2154805"/>
            <a:ext cx="1012055" cy="406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98A0B5-5A73-4569-8592-EE3E159B76D1}"/>
              </a:ext>
            </a:extLst>
          </p:cNvPr>
          <p:cNvSpPr/>
          <p:nvPr/>
        </p:nvSpPr>
        <p:spPr>
          <a:xfrm>
            <a:off x="9927981" y="2166750"/>
            <a:ext cx="1012055" cy="4061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A563597-73EA-48B5-ADA1-38F16B0243DD}"/>
              </a:ext>
            </a:extLst>
          </p:cNvPr>
          <p:cNvSpPr/>
          <p:nvPr/>
        </p:nvSpPr>
        <p:spPr>
          <a:xfrm>
            <a:off x="6864021" y="1896777"/>
            <a:ext cx="3959441" cy="8576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6B04325-0765-4296-AEB0-B463B6D9EF4A}"/>
              </a:ext>
            </a:extLst>
          </p:cNvPr>
          <p:cNvSpPr txBox="1"/>
          <p:nvPr/>
        </p:nvSpPr>
        <p:spPr>
          <a:xfrm>
            <a:off x="8715518" y="208543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E9889B-119C-4A5C-9F8A-099CB7EC93E8}"/>
              </a:ext>
            </a:extLst>
          </p:cNvPr>
          <p:cNvSpPr/>
          <p:nvPr/>
        </p:nvSpPr>
        <p:spPr>
          <a:xfrm>
            <a:off x="6695345" y="3211031"/>
            <a:ext cx="1012055" cy="406149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DB9BD8-D24B-4025-B175-02845E7057CD}"/>
              </a:ext>
            </a:extLst>
          </p:cNvPr>
          <p:cNvSpPr/>
          <p:nvPr/>
        </p:nvSpPr>
        <p:spPr>
          <a:xfrm>
            <a:off x="7859801" y="3280405"/>
            <a:ext cx="1012055" cy="406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478B38-F162-4A9B-BA87-3D98BB75912C}"/>
              </a:ext>
            </a:extLst>
          </p:cNvPr>
          <p:cNvSpPr/>
          <p:nvPr/>
        </p:nvSpPr>
        <p:spPr>
          <a:xfrm>
            <a:off x="7277573" y="3280405"/>
            <a:ext cx="1012055" cy="4061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681B4E-F8CD-4236-A517-749CAA9723EE}"/>
              </a:ext>
            </a:extLst>
          </p:cNvPr>
          <p:cNvSpPr/>
          <p:nvPr/>
        </p:nvSpPr>
        <p:spPr>
          <a:xfrm>
            <a:off x="9186272" y="3280404"/>
            <a:ext cx="1012055" cy="406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88E1E5-F95F-4480-8701-2E3F0FF8014C}"/>
              </a:ext>
            </a:extLst>
          </p:cNvPr>
          <p:cNvSpPr/>
          <p:nvPr/>
        </p:nvSpPr>
        <p:spPr>
          <a:xfrm>
            <a:off x="9927981" y="3292349"/>
            <a:ext cx="1012055" cy="4061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C5FD1DA-8CE0-4396-88BA-299DA46F4CBF}"/>
              </a:ext>
            </a:extLst>
          </p:cNvPr>
          <p:cNvSpPr/>
          <p:nvPr/>
        </p:nvSpPr>
        <p:spPr>
          <a:xfrm>
            <a:off x="6864021" y="3022376"/>
            <a:ext cx="3959441" cy="8576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434320-3307-4984-81FF-2AC96E422803}"/>
              </a:ext>
            </a:extLst>
          </p:cNvPr>
          <p:cNvSpPr txBox="1"/>
          <p:nvPr/>
        </p:nvSpPr>
        <p:spPr>
          <a:xfrm>
            <a:off x="8715518" y="321103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ECEC17-080A-46FB-9BF7-E5B07ACF2B12}"/>
              </a:ext>
            </a:extLst>
          </p:cNvPr>
          <p:cNvSpPr/>
          <p:nvPr/>
        </p:nvSpPr>
        <p:spPr>
          <a:xfrm>
            <a:off x="6723459" y="5456954"/>
            <a:ext cx="1012055" cy="406149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F59D8A5-D7C8-4B21-95FE-46C15292B57C}"/>
              </a:ext>
            </a:extLst>
          </p:cNvPr>
          <p:cNvSpPr/>
          <p:nvPr/>
        </p:nvSpPr>
        <p:spPr>
          <a:xfrm>
            <a:off x="7887915" y="5526328"/>
            <a:ext cx="1012055" cy="406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7FE63A-3087-4A6C-B6E2-A42DBF03049E}"/>
              </a:ext>
            </a:extLst>
          </p:cNvPr>
          <p:cNvSpPr/>
          <p:nvPr/>
        </p:nvSpPr>
        <p:spPr>
          <a:xfrm>
            <a:off x="7305687" y="5526328"/>
            <a:ext cx="1012055" cy="4061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1F4A8DB-3CCA-464C-B847-1342B99AFA47}"/>
              </a:ext>
            </a:extLst>
          </p:cNvPr>
          <p:cNvSpPr/>
          <p:nvPr/>
        </p:nvSpPr>
        <p:spPr>
          <a:xfrm>
            <a:off x="9214386" y="5526327"/>
            <a:ext cx="1012055" cy="406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DEDE6F-9259-43B2-996B-1529E22D1A79}"/>
              </a:ext>
            </a:extLst>
          </p:cNvPr>
          <p:cNvSpPr/>
          <p:nvPr/>
        </p:nvSpPr>
        <p:spPr>
          <a:xfrm>
            <a:off x="9956095" y="5519222"/>
            <a:ext cx="1012055" cy="4061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26D057-FC0C-4BC0-A9D9-F32CA2179A52}"/>
              </a:ext>
            </a:extLst>
          </p:cNvPr>
          <p:cNvSpPr/>
          <p:nvPr/>
        </p:nvSpPr>
        <p:spPr>
          <a:xfrm>
            <a:off x="6892135" y="5268299"/>
            <a:ext cx="3959441" cy="8576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DB1323-045E-4678-ADCF-12B9844E6572}"/>
              </a:ext>
            </a:extLst>
          </p:cNvPr>
          <p:cNvSpPr txBox="1"/>
          <p:nvPr/>
        </p:nvSpPr>
        <p:spPr>
          <a:xfrm>
            <a:off x="8743632" y="54569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80D9EEF-DE52-417A-B1EB-A49FFF9F63D0}"/>
              </a:ext>
            </a:extLst>
          </p:cNvPr>
          <p:cNvSpPr/>
          <p:nvPr/>
        </p:nvSpPr>
        <p:spPr>
          <a:xfrm>
            <a:off x="11007240" y="868077"/>
            <a:ext cx="911437" cy="48482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44B952-5E3A-47A6-9B2A-9E3B47598AD0}"/>
              </a:ext>
            </a:extLst>
          </p:cNvPr>
          <p:cNvSpPr txBox="1"/>
          <p:nvPr/>
        </p:nvSpPr>
        <p:spPr>
          <a:xfrm rot="16200000">
            <a:off x="10796387" y="3061369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3ACA45-B44E-481A-8D33-27D23D9779C4}"/>
              </a:ext>
            </a:extLst>
          </p:cNvPr>
          <p:cNvSpPr txBox="1"/>
          <p:nvPr/>
        </p:nvSpPr>
        <p:spPr>
          <a:xfrm>
            <a:off x="7472147" y="399292"/>
            <a:ext cx="3050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Feature Extractor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7AB110E-9719-4A72-8434-95CC030B8A16}"/>
              </a:ext>
            </a:extLst>
          </p:cNvPr>
          <p:cNvSpPr/>
          <p:nvPr/>
        </p:nvSpPr>
        <p:spPr>
          <a:xfrm>
            <a:off x="6723459" y="4334935"/>
            <a:ext cx="1012055" cy="406149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D88FF-3DC0-4F0B-BBE8-22DC2C0A5A86}"/>
              </a:ext>
            </a:extLst>
          </p:cNvPr>
          <p:cNvSpPr/>
          <p:nvPr/>
        </p:nvSpPr>
        <p:spPr>
          <a:xfrm>
            <a:off x="7887915" y="4404309"/>
            <a:ext cx="1012055" cy="406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3779B6-DDFB-4A5E-A343-C54D3F7AE375}"/>
              </a:ext>
            </a:extLst>
          </p:cNvPr>
          <p:cNvSpPr/>
          <p:nvPr/>
        </p:nvSpPr>
        <p:spPr>
          <a:xfrm>
            <a:off x="7305687" y="4404309"/>
            <a:ext cx="1012055" cy="4061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060F4C2-61D9-4364-B332-E63A9EE59CB9}"/>
              </a:ext>
            </a:extLst>
          </p:cNvPr>
          <p:cNvSpPr/>
          <p:nvPr/>
        </p:nvSpPr>
        <p:spPr>
          <a:xfrm>
            <a:off x="9214386" y="4404308"/>
            <a:ext cx="1012055" cy="406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C22FDE-886A-41C8-89CE-2EAFC1C8922A}"/>
              </a:ext>
            </a:extLst>
          </p:cNvPr>
          <p:cNvSpPr/>
          <p:nvPr/>
        </p:nvSpPr>
        <p:spPr>
          <a:xfrm>
            <a:off x="6892135" y="4146280"/>
            <a:ext cx="3959441" cy="8576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7BDFB1-A51D-4967-A289-83DF137EEFEC}"/>
              </a:ext>
            </a:extLst>
          </p:cNvPr>
          <p:cNvSpPr txBox="1"/>
          <p:nvPr/>
        </p:nvSpPr>
        <p:spPr>
          <a:xfrm>
            <a:off x="8743632" y="43349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EB5035-CCA4-490F-AF13-A937951CF728}"/>
              </a:ext>
            </a:extLst>
          </p:cNvPr>
          <p:cNvSpPr/>
          <p:nvPr/>
        </p:nvSpPr>
        <p:spPr>
          <a:xfrm>
            <a:off x="6695345" y="991706"/>
            <a:ext cx="1012055" cy="406149"/>
          </a:xfrm>
          <a:prstGeom prst="rect">
            <a:avLst/>
          </a:prstGeom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1CF87C-BA37-4313-B1BA-B1ADCFADC6E7}"/>
              </a:ext>
            </a:extLst>
          </p:cNvPr>
          <p:cNvSpPr/>
          <p:nvPr/>
        </p:nvSpPr>
        <p:spPr>
          <a:xfrm>
            <a:off x="7859801" y="1061080"/>
            <a:ext cx="1012055" cy="4061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5CEB14-76ED-431E-B697-82B1073F95A0}"/>
              </a:ext>
            </a:extLst>
          </p:cNvPr>
          <p:cNvSpPr/>
          <p:nvPr/>
        </p:nvSpPr>
        <p:spPr>
          <a:xfrm>
            <a:off x="7277573" y="1061080"/>
            <a:ext cx="1012055" cy="4061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DE63D18-AB39-4594-9BF0-1DBC9A296505}"/>
              </a:ext>
            </a:extLst>
          </p:cNvPr>
          <p:cNvSpPr/>
          <p:nvPr/>
        </p:nvSpPr>
        <p:spPr>
          <a:xfrm>
            <a:off x="9186272" y="1061079"/>
            <a:ext cx="1012055" cy="406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EF9E1A-1A3D-4C8D-9A86-43A3626AFF3D}"/>
              </a:ext>
            </a:extLst>
          </p:cNvPr>
          <p:cNvSpPr/>
          <p:nvPr/>
        </p:nvSpPr>
        <p:spPr>
          <a:xfrm>
            <a:off x="9927981" y="1073024"/>
            <a:ext cx="1012055" cy="4061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497280-453F-432A-AF52-3A796E3D85A1}"/>
              </a:ext>
            </a:extLst>
          </p:cNvPr>
          <p:cNvSpPr/>
          <p:nvPr/>
        </p:nvSpPr>
        <p:spPr>
          <a:xfrm>
            <a:off x="6864021" y="803051"/>
            <a:ext cx="3959441" cy="8576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3A4EA7F-2A65-4A66-82A9-DB8533F85AC3}"/>
              </a:ext>
            </a:extLst>
          </p:cNvPr>
          <p:cNvSpPr txBox="1"/>
          <p:nvPr/>
        </p:nvSpPr>
        <p:spPr>
          <a:xfrm>
            <a:off x="8715518" y="9917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F8AB7B8-EF6C-4782-ACEC-6B59B298CDE7}"/>
              </a:ext>
            </a:extLst>
          </p:cNvPr>
          <p:cNvCxnSpPr>
            <a:cxnSpLocks/>
          </p:cNvCxnSpPr>
          <p:nvPr/>
        </p:nvCxnSpPr>
        <p:spPr>
          <a:xfrm>
            <a:off x="7305687" y="1479174"/>
            <a:ext cx="0" cy="286518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9297949-F0B5-4E45-B33A-2B43D3DC01EB}"/>
              </a:ext>
            </a:extLst>
          </p:cNvPr>
          <p:cNvCxnSpPr>
            <a:cxnSpLocks/>
          </p:cNvCxnSpPr>
          <p:nvPr/>
        </p:nvCxnSpPr>
        <p:spPr>
          <a:xfrm>
            <a:off x="7859801" y="2298324"/>
            <a:ext cx="0" cy="215060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4523E6B-9E3E-4A7F-9D38-3BEEA5A5729D}"/>
              </a:ext>
            </a:extLst>
          </p:cNvPr>
          <p:cNvCxnSpPr>
            <a:cxnSpLocks/>
          </p:cNvCxnSpPr>
          <p:nvPr/>
        </p:nvCxnSpPr>
        <p:spPr>
          <a:xfrm>
            <a:off x="8337546" y="2298324"/>
            <a:ext cx="0" cy="315863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FF27216-DADA-480B-9709-02E1B57CF12B}"/>
              </a:ext>
            </a:extLst>
          </p:cNvPr>
          <p:cNvCxnSpPr>
            <a:cxnSpLocks/>
          </p:cNvCxnSpPr>
          <p:nvPr/>
        </p:nvCxnSpPr>
        <p:spPr>
          <a:xfrm>
            <a:off x="8871856" y="4517674"/>
            <a:ext cx="0" cy="134542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8228FC9-6CF2-4392-807F-176403EB48C7}"/>
              </a:ext>
            </a:extLst>
          </p:cNvPr>
          <p:cNvCxnSpPr>
            <a:cxnSpLocks/>
          </p:cNvCxnSpPr>
          <p:nvPr/>
        </p:nvCxnSpPr>
        <p:spPr>
          <a:xfrm>
            <a:off x="9567181" y="3597930"/>
            <a:ext cx="0" cy="207259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084DBB23-22A1-4ECB-8A56-0CD82959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153" y="6376826"/>
            <a:ext cx="2743200" cy="365125"/>
          </a:xfrm>
        </p:spPr>
        <p:txBody>
          <a:bodyPr/>
          <a:lstStyle/>
          <a:p>
            <a:fld id="{0316DE09-3DB7-490B-8CB4-D1220C40F02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92302" y="6328332"/>
            <a:ext cx="4114800" cy="365125"/>
          </a:xfrm>
        </p:spPr>
        <p:txBody>
          <a:bodyPr/>
          <a:lstStyle/>
          <a:p>
            <a:r>
              <a:rPr lang="en-US" smtClean="0"/>
              <a:t>VISMA@CSE IIT BBSR' 2025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251861" y="6199977"/>
            <a:ext cx="184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IEEE T-ITS’22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7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11" y="394455"/>
            <a:ext cx="6083167" cy="775320"/>
          </a:xfrm>
        </p:spPr>
        <p:txBody>
          <a:bodyPr/>
          <a:lstStyle/>
          <a:p>
            <a:r>
              <a:rPr lang="en-US" dirty="0" smtClean="0"/>
              <a:t>Dense Crowd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6839"/>
            <a:ext cx="10515600" cy="1997506"/>
          </a:xfrm>
        </p:spPr>
        <p:txBody>
          <a:bodyPr/>
          <a:lstStyle/>
          <a:p>
            <a:pPr fontAlgn="base"/>
            <a:r>
              <a:rPr lang="en-IN" dirty="0" smtClean="0"/>
              <a:t>Physics </a:t>
            </a:r>
            <a:r>
              <a:rPr lang="en-IN" dirty="0"/>
              <a:t>based model for crowd dynamic analysis.</a:t>
            </a:r>
          </a:p>
          <a:p>
            <a:r>
              <a:rPr lang="en-IN" dirty="0"/>
              <a:t>Crowd dynamics in</a:t>
            </a:r>
            <a:r>
              <a:rPr lang="en-IN" b="1" dirty="0"/>
              <a:t> </a:t>
            </a:r>
            <a:r>
              <a:rPr lang="en-IN" dirty="0"/>
              <a:t>terms of </a:t>
            </a:r>
            <a:r>
              <a:rPr lang="en-IN" i="1" dirty="0" smtClean="0">
                <a:solidFill>
                  <a:schemeClr val="accent1">
                    <a:lumMod val="50000"/>
                  </a:schemeClr>
                </a:solidFill>
              </a:rPr>
              <a:t>randomness and energy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dirty="0"/>
              <a:t>computed with the help of </a:t>
            </a:r>
            <a:r>
              <a:rPr lang="en-IN" i="1" dirty="0">
                <a:solidFill>
                  <a:srgbClr val="C00000"/>
                </a:solidFill>
              </a:rPr>
              <a:t>Gibbs entropy </a:t>
            </a:r>
            <a:r>
              <a:rPr lang="en-IN" dirty="0"/>
              <a:t>and </a:t>
            </a:r>
            <a:r>
              <a:rPr lang="en-IN" i="1" dirty="0" smtClean="0">
                <a:solidFill>
                  <a:srgbClr val="C00000"/>
                </a:solidFill>
              </a:rPr>
              <a:t>Kinetic energy</a:t>
            </a:r>
            <a:r>
              <a:rPr lang="en-IN" b="1" dirty="0" smtClean="0"/>
              <a:t>.</a:t>
            </a: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dirty="0" smtClean="0"/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338408" y="3484345"/>
          <a:ext cx="9935852" cy="1329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A94B2-4ADE-4DE7-B4ED-658B0E007998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49CD-9846-4575-83A0-DB4DD2CB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22468"/>
            <a:ext cx="4805517" cy="104936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Activation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64F2D-EA62-4B51-91B8-D0258E54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94312"/>
            <a:ext cx="1025719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730" y="2520074"/>
            <a:ext cx="6304984" cy="9450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Surveillance Applications!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Vision-Language-based Models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76FF9-BA4B-429E-84D9-4A52229E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18AD-F4D3-4515-AC4A-4258773C5045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F109-C0CE-4D1C-9A07-1A64B4CD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84" y="119319"/>
            <a:ext cx="8699090" cy="101123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Attribute Recognition (PAR)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4E1B-DCA4-4261-B63F-A9B5BB382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19" y="1208907"/>
            <a:ext cx="11049000" cy="48477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attribute recognition aims to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multiple attributes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one pedestrian image.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example of attributes but not limited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age, clothes, camera view (front, back, side), accessories like bag, mobile, etc.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researchers have attempted Person re-identification [1], Person Retrieval [2], and Scene Understanding [3] using Pedestrian attribute analysis.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5A8EE-D461-4137-B8A8-CFFDA6E6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167D5-CF10-4C37-A27D-BC61E4C6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F885-A1C3-45E4-8CD8-1BD2BA28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29" y="175278"/>
            <a:ext cx="6973942" cy="75531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 Research Advancement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92556-6C30-453C-9A84-E9A7B3EEBD85}"/>
              </a:ext>
            </a:extLst>
          </p:cNvPr>
          <p:cNvSpPr/>
          <p:nvPr/>
        </p:nvSpPr>
        <p:spPr>
          <a:xfrm>
            <a:off x="956351" y="1984848"/>
            <a:ext cx="2272624" cy="100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PAR? Why it is so important?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F6A54-80EA-4543-94F2-20E7BC25A4F7}"/>
              </a:ext>
            </a:extLst>
          </p:cNvPr>
          <p:cNvSpPr/>
          <p:nvPr/>
        </p:nvSpPr>
        <p:spPr>
          <a:xfrm>
            <a:off x="4794925" y="1984848"/>
            <a:ext cx="2272624" cy="10072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problem?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what can be the solution?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DBE01A-FEEF-480D-B04F-53C5DF008ABC}"/>
              </a:ext>
            </a:extLst>
          </p:cNvPr>
          <p:cNvSpPr/>
          <p:nvPr/>
        </p:nvSpPr>
        <p:spPr>
          <a:xfrm>
            <a:off x="3522746" y="2246141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DB721-2A90-45A3-A258-06014B3DEF0E}"/>
              </a:ext>
            </a:extLst>
          </p:cNvPr>
          <p:cNvSpPr/>
          <p:nvPr/>
        </p:nvSpPr>
        <p:spPr>
          <a:xfrm>
            <a:off x="8633499" y="1984848"/>
            <a:ext cx="2272624" cy="1007218"/>
          </a:xfrm>
          <a:custGeom>
            <a:avLst/>
            <a:gdLst>
              <a:gd name="connsiteX0" fmla="*/ 0 w 2272624"/>
              <a:gd name="connsiteY0" fmla="*/ 0 h 1007218"/>
              <a:gd name="connsiteX1" fmla="*/ 613608 w 2272624"/>
              <a:gd name="connsiteY1" fmla="*/ 0 h 1007218"/>
              <a:gd name="connsiteX2" fmla="*/ 1159038 w 2272624"/>
              <a:gd name="connsiteY2" fmla="*/ 0 h 1007218"/>
              <a:gd name="connsiteX3" fmla="*/ 1772647 w 2272624"/>
              <a:gd name="connsiteY3" fmla="*/ 0 h 1007218"/>
              <a:gd name="connsiteX4" fmla="*/ 2272624 w 2272624"/>
              <a:gd name="connsiteY4" fmla="*/ 0 h 1007218"/>
              <a:gd name="connsiteX5" fmla="*/ 2272624 w 2272624"/>
              <a:gd name="connsiteY5" fmla="*/ 513681 h 1007218"/>
              <a:gd name="connsiteX6" fmla="*/ 2272624 w 2272624"/>
              <a:gd name="connsiteY6" fmla="*/ 1007218 h 1007218"/>
              <a:gd name="connsiteX7" fmla="*/ 1749920 w 2272624"/>
              <a:gd name="connsiteY7" fmla="*/ 1007218 h 1007218"/>
              <a:gd name="connsiteX8" fmla="*/ 1227217 w 2272624"/>
              <a:gd name="connsiteY8" fmla="*/ 1007218 h 1007218"/>
              <a:gd name="connsiteX9" fmla="*/ 681787 w 2272624"/>
              <a:gd name="connsiteY9" fmla="*/ 1007218 h 1007218"/>
              <a:gd name="connsiteX10" fmla="*/ 0 w 2272624"/>
              <a:gd name="connsiteY10" fmla="*/ 1007218 h 1007218"/>
              <a:gd name="connsiteX11" fmla="*/ 0 w 2272624"/>
              <a:gd name="connsiteY11" fmla="*/ 503609 h 1007218"/>
              <a:gd name="connsiteX12" fmla="*/ 0 w 2272624"/>
              <a:gd name="connsiteY12" fmla="*/ 0 h 100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2624" h="1007218" fill="none" extrusionOk="0">
                <a:moveTo>
                  <a:pt x="0" y="0"/>
                </a:moveTo>
                <a:cubicBezTo>
                  <a:pt x="203649" y="-873"/>
                  <a:pt x="482319" y="64440"/>
                  <a:pt x="613608" y="0"/>
                </a:cubicBezTo>
                <a:cubicBezTo>
                  <a:pt x="744897" y="-64440"/>
                  <a:pt x="930761" y="47542"/>
                  <a:pt x="1159038" y="0"/>
                </a:cubicBezTo>
                <a:cubicBezTo>
                  <a:pt x="1387315" y="-47542"/>
                  <a:pt x="1486466" y="26313"/>
                  <a:pt x="1772647" y="0"/>
                </a:cubicBezTo>
                <a:cubicBezTo>
                  <a:pt x="2058828" y="-26313"/>
                  <a:pt x="2149968" y="31564"/>
                  <a:pt x="2272624" y="0"/>
                </a:cubicBezTo>
                <a:cubicBezTo>
                  <a:pt x="2286641" y="193256"/>
                  <a:pt x="2242401" y="376633"/>
                  <a:pt x="2272624" y="513681"/>
                </a:cubicBezTo>
                <a:cubicBezTo>
                  <a:pt x="2302847" y="650729"/>
                  <a:pt x="2267146" y="809379"/>
                  <a:pt x="2272624" y="1007218"/>
                </a:cubicBezTo>
                <a:cubicBezTo>
                  <a:pt x="2023398" y="1069483"/>
                  <a:pt x="1981019" y="1003344"/>
                  <a:pt x="1749920" y="1007218"/>
                </a:cubicBezTo>
                <a:cubicBezTo>
                  <a:pt x="1518821" y="1011092"/>
                  <a:pt x="1368319" y="989238"/>
                  <a:pt x="1227217" y="1007218"/>
                </a:cubicBezTo>
                <a:cubicBezTo>
                  <a:pt x="1086115" y="1025198"/>
                  <a:pt x="930380" y="1003977"/>
                  <a:pt x="681787" y="1007218"/>
                </a:cubicBezTo>
                <a:cubicBezTo>
                  <a:pt x="433194" y="1010459"/>
                  <a:pt x="266679" y="947669"/>
                  <a:pt x="0" y="1007218"/>
                </a:cubicBezTo>
                <a:cubicBezTo>
                  <a:pt x="-51759" y="850194"/>
                  <a:pt x="22633" y="732749"/>
                  <a:pt x="0" y="503609"/>
                </a:cubicBezTo>
                <a:cubicBezTo>
                  <a:pt x="-22633" y="274469"/>
                  <a:pt x="5807" y="249115"/>
                  <a:pt x="0" y="0"/>
                </a:cubicBezTo>
                <a:close/>
              </a:path>
              <a:path w="2272624" h="1007218" stroke="0" extrusionOk="0">
                <a:moveTo>
                  <a:pt x="0" y="0"/>
                </a:moveTo>
                <a:cubicBezTo>
                  <a:pt x="290691" y="-56525"/>
                  <a:pt x="319551" y="2408"/>
                  <a:pt x="613608" y="0"/>
                </a:cubicBezTo>
                <a:cubicBezTo>
                  <a:pt x="907665" y="-2408"/>
                  <a:pt x="883543" y="14470"/>
                  <a:pt x="1113586" y="0"/>
                </a:cubicBezTo>
                <a:cubicBezTo>
                  <a:pt x="1343629" y="-14470"/>
                  <a:pt x="1413936" y="34658"/>
                  <a:pt x="1659016" y="0"/>
                </a:cubicBezTo>
                <a:cubicBezTo>
                  <a:pt x="1904096" y="-34658"/>
                  <a:pt x="2053435" y="31202"/>
                  <a:pt x="2272624" y="0"/>
                </a:cubicBezTo>
                <a:cubicBezTo>
                  <a:pt x="2279410" y="172137"/>
                  <a:pt x="2237586" y="357891"/>
                  <a:pt x="2272624" y="523753"/>
                </a:cubicBezTo>
                <a:cubicBezTo>
                  <a:pt x="2307662" y="689615"/>
                  <a:pt x="2263046" y="874604"/>
                  <a:pt x="2272624" y="1007218"/>
                </a:cubicBezTo>
                <a:cubicBezTo>
                  <a:pt x="2113062" y="1057245"/>
                  <a:pt x="2018618" y="964986"/>
                  <a:pt x="1772647" y="1007218"/>
                </a:cubicBezTo>
                <a:cubicBezTo>
                  <a:pt x="1526676" y="1049450"/>
                  <a:pt x="1434302" y="948780"/>
                  <a:pt x="1249943" y="1007218"/>
                </a:cubicBezTo>
                <a:cubicBezTo>
                  <a:pt x="1065584" y="1065656"/>
                  <a:pt x="860884" y="958088"/>
                  <a:pt x="681787" y="1007218"/>
                </a:cubicBezTo>
                <a:cubicBezTo>
                  <a:pt x="502690" y="1056348"/>
                  <a:pt x="303803" y="972666"/>
                  <a:pt x="0" y="1007218"/>
                </a:cubicBezTo>
                <a:cubicBezTo>
                  <a:pt x="-9149" y="791028"/>
                  <a:pt x="28806" y="663325"/>
                  <a:pt x="0" y="523753"/>
                </a:cubicBezTo>
                <a:cubicBezTo>
                  <a:pt x="-28806" y="384181"/>
                  <a:pt x="15164" y="228930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="" xmlns:ask="http://schemas.microsoft.com/office/drawing/2018/sketchyshapes" sd="3327714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PEARL Dataset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B2722BA-0DC8-47F5-9731-66A85EEF4A8E}"/>
              </a:ext>
            </a:extLst>
          </p:cNvPr>
          <p:cNvSpPr/>
          <p:nvPr/>
        </p:nvSpPr>
        <p:spPr>
          <a:xfrm>
            <a:off x="7361320" y="2246141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E7992-B6C5-43E0-8DBB-50D7CDC6520E}"/>
              </a:ext>
            </a:extLst>
          </p:cNvPr>
          <p:cNvSpPr/>
          <p:nvPr/>
        </p:nvSpPr>
        <p:spPr>
          <a:xfrm>
            <a:off x="8633499" y="4285182"/>
            <a:ext cx="2272624" cy="1007218"/>
          </a:xfrm>
          <a:custGeom>
            <a:avLst/>
            <a:gdLst>
              <a:gd name="connsiteX0" fmla="*/ 0 w 2272624"/>
              <a:gd name="connsiteY0" fmla="*/ 0 h 1007218"/>
              <a:gd name="connsiteX1" fmla="*/ 613608 w 2272624"/>
              <a:gd name="connsiteY1" fmla="*/ 0 h 1007218"/>
              <a:gd name="connsiteX2" fmla="*/ 1159038 w 2272624"/>
              <a:gd name="connsiteY2" fmla="*/ 0 h 1007218"/>
              <a:gd name="connsiteX3" fmla="*/ 1772647 w 2272624"/>
              <a:gd name="connsiteY3" fmla="*/ 0 h 1007218"/>
              <a:gd name="connsiteX4" fmla="*/ 2272624 w 2272624"/>
              <a:gd name="connsiteY4" fmla="*/ 0 h 1007218"/>
              <a:gd name="connsiteX5" fmla="*/ 2272624 w 2272624"/>
              <a:gd name="connsiteY5" fmla="*/ 513681 h 1007218"/>
              <a:gd name="connsiteX6" fmla="*/ 2272624 w 2272624"/>
              <a:gd name="connsiteY6" fmla="*/ 1007218 h 1007218"/>
              <a:gd name="connsiteX7" fmla="*/ 1749920 w 2272624"/>
              <a:gd name="connsiteY7" fmla="*/ 1007218 h 1007218"/>
              <a:gd name="connsiteX8" fmla="*/ 1227217 w 2272624"/>
              <a:gd name="connsiteY8" fmla="*/ 1007218 h 1007218"/>
              <a:gd name="connsiteX9" fmla="*/ 681787 w 2272624"/>
              <a:gd name="connsiteY9" fmla="*/ 1007218 h 1007218"/>
              <a:gd name="connsiteX10" fmla="*/ 0 w 2272624"/>
              <a:gd name="connsiteY10" fmla="*/ 1007218 h 1007218"/>
              <a:gd name="connsiteX11" fmla="*/ 0 w 2272624"/>
              <a:gd name="connsiteY11" fmla="*/ 503609 h 1007218"/>
              <a:gd name="connsiteX12" fmla="*/ 0 w 2272624"/>
              <a:gd name="connsiteY12" fmla="*/ 0 h 100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2624" h="1007218" fill="none" extrusionOk="0">
                <a:moveTo>
                  <a:pt x="0" y="0"/>
                </a:moveTo>
                <a:cubicBezTo>
                  <a:pt x="203649" y="-873"/>
                  <a:pt x="482319" y="64440"/>
                  <a:pt x="613608" y="0"/>
                </a:cubicBezTo>
                <a:cubicBezTo>
                  <a:pt x="744897" y="-64440"/>
                  <a:pt x="930761" y="47542"/>
                  <a:pt x="1159038" y="0"/>
                </a:cubicBezTo>
                <a:cubicBezTo>
                  <a:pt x="1387315" y="-47542"/>
                  <a:pt x="1486466" y="26313"/>
                  <a:pt x="1772647" y="0"/>
                </a:cubicBezTo>
                <a:cubicBezTo>
                  <a:pt x="2058828" y="-26313"/>
                  <a:pt x="2149968" y="31564"/>
                  <a:pt x="2272624" y="0"/>
                </a:cubicBezTo>
                <a:cubicBezTo>
                  <a:pt x="2286641" y="193256"/>
                  <a:pt x="2242401" y="376633"/>
                  <a:pt x="2272624" y="513681"/>
                </a:cubicBezTo>
                <a:cubicBezTo>
                  <a:pt x="2302847" y="650729"/>
                  <a:pt x="2267146" y="809379"/>
                  <a:pt x="2272624" y="1007218"/>
                </a:cubicBezTo>
                <a:cubicBezTo>
                  <a:pt x="2023398" y="1069483"/>
                  <a:pt x="1981019" y="1003344"/>
                  <a:pt x="1749920" y="1007218"/>
                </a:cubicBezTo>
                <a:cubicBezTo>
                  <a:pt x="1518821" y="1011092"/>
                  <a:pt x="1368319" y="989238"/>
                  <a:pt x="1227217" y="1007218"/>
                </a:cubicBezTo>
                <a:cubicBezTo>
                  <a:pt x="1086115" y="1025198"/>
                  <a:pt x="930380" y="1003977"/>
                  <a:pt x="681787" y="1007218"/>
                </a:cubicBezTo>
                <a:cubicBezTo>
                  <a:pt x="433194" y="1010459"/>
                  <a:pt x="266679" y="947669"/>
                  <a:pt x="0" y="1007218"/>
                </a:cubicBezTo>
                <a:cubicBezTo>
                  <a:pt x="-51759" y="850194"/>
                  <a:pt x="22633" y="732749"/>
                  <a:pt x="0" y="503609"/>
                </a:cubicBezTo>
                <a:cubicBezTo>
                  <a:pt x="-22633" y="274469"/>
                  <a:pt x="5807" y="249115"/>
                  <a:pt x="0" y="0"/>
                </a:cubicBezTo>
                <a:close/>
              </a:path>
              <a:path w="2272624" h="1007218" stroke="0" extrusionOk="0">
                <a:moveTo>
                  <a:pt x="0" y="0"/>
                </a:moveTo>
                <a:cubicBezTo>
                  <a:pt x="290691" y="-56525"/>
                  <a:pt x="319551" y="2408"/>
                  <a:pt x="613608" y="0"/>
                </a:cubicBezTo>
                <a:cubicBezTo>
                  <a:pt x="907665" y="-2408"/>
                  <a:pt x="883543" y="14470"/>
                  <a:pt x="1113586" y="0"/>
                </a:cubicBezTo>
                <a:cubicBezTo>
                  <a:pt x="1343629" y="-14470"/>
                  <a:pt x="1413936" y="34658"/>
                  <a:pt x="1659016" y="0"/>
                </a:cubicBezTo>
                <a:cubicBezTo>
                  <a:pt x="1904096" y="-34658"/>
                  <a:pt x="2053435" y="31202"/>
                  <a:pt x="2272624" y="0"/>
                </a:cubicBezTo>
                <a:cubicBezTo>
                  <a:pt x="2279410" y="172137"/>
                  <a:pt x="2237586" y="357891"/>
                  <a:pt x="2272624" y="523753"/>
                </a:cubicBezTo>
                <a:cubicBezTo>
                  <a:pt x="2307662" y="689615"/>
                  <a:pt x="2263046" y="874604"/>
                  <a:pt x="2272624" y="1007218"/>
                </a:cubicBezTo>
                <a:cubicBezTo>
                  <a:pt x="2113062" y="1057245"/>
                  <a:pt x="2018618" y="964986"/>
                  <a:pt x="1772647" y="1007218"/>
                </a:cubicBezTo>
                <a:cubicBezTo>
                  <a:pt x="1526676" y="1049450"/>
                  <a:pt x="1434302" y="948780"/>
                  <a:pt x="1249943" y="1007218"/>
                </a:cubicBezTo>
                <a:cubicBezTo>
                  <a:pt x="1065584" y="1065656"/>
                  <a:pt x="860884" y="958088"/>
                  <a:pt x="681787" y="1007218"/>
                </a:cubicBezTo>
                <a:cubicBezTo>
                  <a:pt x="502690" y="1056348"/>
                  <a:pt x="303803" y="972666"/>
                  <a:pt x="0" y="1007218"/>
                </a:cubicBezTo>
                <a:cubicBezTo>
                  <a:pt x="-9149" y="791028"/>
                  <a:pt x="28806" y="663325"/>
                  <a:pt x="0" y="523753"/>
                </a:cubicBezTo>
                <a:cubicBezTo>
                  <a:pt x="-28806" y="384181"/>
                  <a:pt x="15164" y="22893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="" xmlns:ask="http://schemas.microsoft.com/office/drawing/2018/sketchyshapes" sd="3327714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CLIP-Based Approach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D49989-2E39-4E4E-BFB5-FF28DF516182}"/>
              </a:ext>
            </a:extLst>
          </p:cNvPr>
          <p:cNvSpPr/>
          <p:nvPr/>
        </p:nvSpPr>
        <p:spPr>
          <a:xfrm rot="5400000">
            <a:off x="9280607" y="3396308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517C821-77F9-4685-968D-528F070D05DB}"/>
              </a:ext>
            </a:extLst>
          </p:cNvPr>
          <p:cNvSpPr/>
          <p:nvPr/>
        </p:nvSpPr>
        <p:spPr>
          <a:xfrm rot="16200000">
            <a:off x="9652807" y="584452"/>
            <a:ext cx="234008" cy="2272624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348CBE2-023E-481A-8518-26CA207DB36D}"/>
              </a:ext>
            </a:extLst>
          </p:cNvPr>
          <p:cNvSpPr/>
          <p:nvPr/>
        </p:nvSpPr>
        <p:spPr>
          <a:xfrm rot="5400000">
            <a:off x="9652807" y="4460484"/>
            <a:ext cx="234008" cy="227262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D63F6E0-B230-4C2C-A32C-5AF72FDC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1FA4E0D-B38B-40B8-9872-11F4DB14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33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BF5FCE-7924-4862-A36A-E19F9AE806AB}"/>
              </a:ext>
            </a:extLst>
          </p:cNvPr>
          <p:cNvSpPr/>
          <p:nvPr/>
        </p:nvSpPr>
        <p:spPr>
          <a:xfrm>
            <a:off x="4794925" y="4345249"/>
            <a:ext cx="2272624" cy="1007218"/>
          </a:xfrm>
          <a:custGeom>
            <a:avLst/>
            <a:gdLst>
              <a:gd name="connsiteX0" fmla="*/ 0 w 2272624"/>
              <a:gd name="connsiteY0" fmla="*/ 0 h 1007218"/>
              <a:gd name="connsiteX1" fmla="*/ 613608 w 2272624"/>
              <a:gd name="connsiteY1" fmla="*/ 0 h 1007218"/>
              <a:gd name="connsiteX2" fmla="*/ 1159038 w 2272624"/>
              <a:gd name="connsiteY2" fmla="*/ 0 h 1007218"/>
              <a:gd name="connsiteX3" fmla="*/ 1772647 w 2272624"/>
              <a:gd name="connsiteY3" fmla="*/ 0 h 1007218"/>
              <a:gd name="connsiteX4" fmla="*/ 2272624 w 2272624"/>
              <a:gd name="connsiteY4" fmla="*/ 0 h 1007218"/>
              <a:gd name="connsiteX5" fmla="*/ 2272624 w 2272624"/>
              <a:gd name="connsiteY5" fmla="*/ 513681 h 1007218"/>
              <a:gd name="connsiteX6" fmla="*/ 2272624 w 2272624"/>
              <a:gd name="connsiteY6" fmla="*/ 1007218 h 1007218"/>
              <a:gd name="connsiteX7" fmla="*/ 1749920 w 2272624"/>
              <a:gd name="connsiteY7" fmla="*/ 1007218 h 1007218"/>
              <a:gd name="connsiteX8" fmla="*/ 1227217 w 2272624"/>
              <a:gd name="connsiteY8" fmla="*/ 1007218 h 1007218"/>
              <a:gd name="connsiteX9" fmla="*/ 681787 w 2272624"/>
              <a:gd name="connsiteY9" fmla="*/ 1007218 h 1007218"/>
              <a:gd name="connsiteX10" fmla="*/ 0 w 2272624"/>
              <a:gd name="connsiteY10" fmla="*/ 1007218 h 1007218"/>
              <a:gd name="connsiteX11" fmla="*/ 0 w 2272624"/>
              <a:gd name="connsiteY11" fmla="*/ 503609 h 1007218"/>
              <a:gd name="connsiteX12" fmla="*/ 0 w 2272624"/>
              <a:gd name="connsiteY12" fmla="*/ 0 h 100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2624" h="1007218" fill="none" extrusionOk="0">
                <a:moveTo>
                  <a:pt x="0" y="0"/>
                </a:moveTo>
                <a:cubicBezTo>
                  <a:pt x="203649" y="-873"/>
                  <a:pt x="482319" y="64440"/>
                  <a:pt x="613608" y="0"/>
                </a:cubicBezTo>
                <a:cubicBezTo>
                  <a:pt x="744897" y="-64440"/>
                  <a:pt x="930761" y="47542"/>
                  <a:pt x="1159038" y="0"/>
                </a:cubicBezTo>
                <a:cubicBezTo>
                  <a:pt x="1387315" y="-47542"/>
                  <a:pt x="1486466" y="26313"/>
                  <a:pt x="1772647" y="0"/>
                </a:cubicBezTo>
                <a:cubicBezTo>
                  <a:pt x="2058828" y="-26313"/>
                  <a:pt x="2149968" y="31564"/>
                  <a:pt x="2272624" y="0"/>
                </a:cubicBezTo>
                <a:cubicBezTo>
                  <a:pt x="2286641" y="193256"/>
                  <a:pt x="2242401" y="376633"/>
                  <a:pt x="2272624" y="513681"/>
                </a:cubicBezTo>
                <a:cubicBezTo>
                  <a:pt x="2302847" y="650729"/>
                  <a:pt x="2267146" y="809379"/>
                  <a:pt x="2272624" y="1007218"/>
                </a:cubicBezTo>
                <a:cubicBezTo>
                  <a:pt x="2023398" y="1069483"/>
                  <a:pt x="1981019" y="1003344"/>
                  <a:pt x="1749920" y="1007218"/>
                </a:cubicBezTo>
                <a:cubicBezTo>
                  <a:pt x="1518821" y="1011092"/>
                  <a:pt x="1368319" y="989238"/>
                  <a:pt x="1227217" y="1007218"/>
                </a:cubicBezTo>
                <a:cubicBezTo>
                  <a:pt x="1086115" y="1025198"/>
                  <a:pt x="930380" y="1003977"/>
                  <a:pt x="681787" y="1007218"/>
                </a:cubicBezTo>
                <a:cubicBezTo>
                  <a:pt x="433194" y="1010459"/>
                  <a:pt x="266679" y="947669"/>
                  <a:pt x="0" y="1007218"/>
                </a:cubicBezTo>
                <a:cubicBezTo>
                  <a:pt x="-51759" y="850194"/>
                  <a:pt x="22633" y="732749"/>
                  <a:pt x="0" y="503609"/>
                </a:cubicBezTo>
                <a:cubicBezTo>
                  <a:pt x="-22633" y="274469"/>
                  <a:pt x="5807" y="249115"/>
                  <a:pt x="0" y="0"/>
                </a:cubicBezTo>
                <a:close/>
              </a:path>
              <a:path w="2272624" h="1007218" stroke="0" extrusionOk="0">
                <a:moveTo>
                  <a:pt x="0" y="0"/>
                </a:moveTo>
                <a:cubicBezTo>
                  <a:pt x="290691" y="-56525"/>
                  <a:pt x="319551" y="2408"/>
                  <a:pt x="613608" y="0"/>
                </a:cubicBezTo>
                <a:cubicBezTo>
                  <a:pt x="907665" y="-2408"/>
                  <a:pt x="883543" y="14470"/>
                  <a:pt x="1113586" y="0"/>
                </a:cubicBezTo>
                <a:cubicBezTo>
                  <a:pt x="1343629" y="-14470"/>
                  <a:pt x="1413936" y="34658"/>
                  <a:pt x="1659016" y="0"/>
                </a:cubicBezTo>
                <a:cubicBezTo>
                  <a:pt x="1904096" y="-34658"/>
                  <a:pt x="2053435" y="31202"/>
                  <a:pt x="2272624" y="0"/>
                </a:cubicBezTo>
                <a:cubicBezTo>
                  <a:pt x="2279410" y="172137"/>
                  <a:pt x="2237586" y="357891"/>
                  <a:pt x="2272624" y="523753"/>
                </a:cubicBezTo>
                <a:cubicBezTo>
                  <a:pt x="2307662" y="689615"/>
                  <a:pt x="2263046" y="874604"/>
                  <a:pt x="2272624" y="1007218"/>
                </a:cubicBezTo>
                <a:cubicBezTo>
                  <a:pt x="2113062" y="1057245"/>
                  <a:pt x="2018618" y="964986"/>
                  <a:pt x="1772647" y="1007218"/>
                </a:cubicBezTo>
                <a:cubicBezTo>
                  <a:pt x="1526676" y="1049450"/>
                  <a:pt x="1434302" y="948780"/>
                  <a:pt x="1249943" y="1007218"/>
                </a:cubicBezTo>
                <a:cubicBezTo>
                  <a:pt x="1065584" y="1065656"/>
                  <a:pt x="860884" y="958088"/>
                  <a:pt x="681787" y="1007218"/>
                </a:cubicBezTo>
                <a:cubicBezTo>
                  <a:pt x="502690" y="1056348"/>
                  <a:pt x="303803" y="972666"/>
                  <a:pt x="0" y="1007218"/>
                </a:cubicBezTo>
                <a:cubicBezTo>
                  <a:pt x="-9149" y="791028"/>
                  <a:pt x="28806" y="663325"/>
                  <a:pt x="0" y="523753"/>
                </a:cubicBezTo>
                <a:cubicBezTo>
                  <a:pt x="-28806" y="384181"/>
                  <a:pt x="15164" y="22893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="" xmlns:ask="http://schemas.microsoft.com/office/drawing/2018/sketchyshapes" sd="3327714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Hierarchical Transformers-based Approach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56C6981-D7A7-4A99-B24C-C7CE4F6C7685}"/>
              </a:ext>
            </a:extLst>
          </p:cNvPr>
          <p:cNvSpPr/>
          <p:nvPr/>
        </p:nvSpPr>
        <p:spPr>
          <a:xfrm rot="5400000">
            <a:off x="5814233" y="4528663"/>
            <a:ext cx="234008" cy="227262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AC1095-8747-46B4-9DFE-FCBA037FDB35}"/>
              </a:ext>
            </a:extLst>
          </p:cNvPr>
          <p:cNvSpPr txBox="1"/>
          <p:nvPr/>
        </p:nvSpPr>
        <p:spPr>
          <a:xfrm>
            <a:off x="5436797" y="579281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ICPR’24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25C9175-D15C-49FB-BFED-7801CD2EB9A6}"/>
              </a:ext>
            </a:extLst>
          </p:cNvPr>
          <p:cNvSpPr/>
          <p:nvPr/>
        </p:nvSpPr>
        <p:spPr>
          <a:xfrm rot="10800000">
            <a:off x="7361320" y="4606542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blue and black logo&#10;&#10;Description automatically generated">
            <a:extLst>
              <a:ext uri="{FF2B5EF4-FFF2-40B4-BE49-F238E27FC236}">
                <a16:creationId xmlns:a16="http://schemas.microsoft.com/office/drawing/2014/main" id="{76AD1D47-1081-4DDA-9A73-ADDC00E0CF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12" y="860227"/>
            <a:ext cx="1501598" cy="461741"/>
          </a:xfrm>
          <a:prstGeom prst="rect">
            <a:avLst/>
          </a:prstGeom>
        </p:spPr>
      </p:pic>
      <p:pic>
        <p:nvPicPr>
          <p:cNvPr id="29" name="Picture 28" descr="A blue and black logo&#10;&#10;Description automatically generated">
            <a:extLst>
              <a:ext uri="{FF2B5EF4-FFF2-40B4-BE49-F238E27FC236}">
                <a16:creationId xmlns:a16="http://schemas.microsoft.com/office/drawing/2014/main" id="{76AD1D47-1081-4DDA-9A73-ADDC00E0CF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86" y="5810928"/>
            <a:ext cx="1501598" cy="4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7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33DB-42BE-440C-AD6F-9186701D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Attribute Recognition (PAR)</a:t>
            </a:r>
            <a:endParaRPr lang="en-US" dirty="0"/>
          </a:p>
        </p:txBody>
      </p:sp>
      <p:pic>
        <p:nvPicPr>
          <p:cNvPr id="7" name="Content Placeholder 6" descr="A group of people riding bikes&#10;&#10;Description automatically generated with low confidence">
            <a:extLst>
              <a:ext uri="{FF2B5EF4-FFF2-40B4-BE49-F238E27FC236}">
                <a16:creationId xmlns:a16="http://schemas.microsoft.com/office/drawing/2014/main" id="{3F1AA80C-9E35-4502-8FF9-5EC2E8B38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1924050"/>
            <a:ext cx="5412658" cy="3737448"/>
          </a:xfr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88A1109D-16FE-4CBC-8A02-59D8DCE19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31" y="1924050"/>
            <a:ext cx="5412656" cy="3737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97090C-7416-484E-8061-C961EE62673F}"/>
              </a:ext>
            </a:extLst>
          </p:cNvPr>
          <p:cNvSpPr txBox="1"/>
          <p:nvPr/>
        </p:nvSpPr>
        <p:spPr>
          <a:xfrm>
            <a:off x="8582025" y="5639592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[4]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F0145-E1BD-49AA-95A5-82AFAF1C9502}"/>
              </a:ext>
            </a:extLst>
          </p:cNvPr>
          <p:cNvSpPr txBox="1"/>
          <p:nvPr/>
        </p:nvSpPr>
        <p:spPr>
          <a:xfrm>
            <a:off x="2497854" y="5710194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[5]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97E46-0F6F-44C6-A614-C0E6CE89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4C6F5-2513-49A1-A466-FDF0FB4C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D87F-EF3F-42ED-A896-9BE2723A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9792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PAR Datasets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B263C-D326-46B9-90ED-737DCB5E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pic>
        <p:nvPicPr>
          <p:cNvPr id="5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FF7B66-6A2B-470D-821E-CE27322C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249125"/>
            <a:ext cx="10714753" cy="4573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64AA1-5020-4680-9B81-5CBDEC444D7C}"/>
              </a:ext>
            </a:extLst>
          </p:cNvPr>
          <p:cNvSpPr txBox="1"/>
          <p:nvPr/>
        </p:nvSpPr>
        <p:spPr>
          <a:xfrm>
            <a:off x="5395911" y="5952093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[5]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B2E3A-49E6-4514-95BE-31CE01C3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A03B-CF51-4089-925C-99CDE624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180" y="119910"/>
            <a:ext cx="6191865" cy="94241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0A99-D091-4A5E-9B03-9290F93B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10" y="1208908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attributes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annotations and may lead to overfitting.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instances consists of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pedestrians in a single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leaving annotator in confusing state.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attributes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have a sufficient 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included in the experiment.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datasets have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entries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same pedestrian.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attributes have been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misclassified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datasets did not consider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“NO” (Not Observable)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ADE6-A16B-48A6-BA60-CE472F32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5467D-5F22-471E-B416-8E0208F4C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E168-14E5-47A1-9839-AC07F981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60" y="295141"/>
            <a:ext cx="5159477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PEARL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1724D-FF7E-480D-840C-E195F8AB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169E-B45D-4B2D-BA90-9A35998965CC}" type="slidenum">
              <a:rPr lang="en-US" smtClean="0"/>
              <a:t>37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A344DC-D23C-4426-B232-D45009D9CEF5}"/>
              </a:ext>
            </a:extLst>
          </p:cNvPr>
          <p:cNvSpPr/>
          <p:nvPr/>
        </p:nvSpPr>
        <p:spPr>
          <a:xfrm>
            <a:off x="5443537" y="2033588"/>
            <a:ext cx="1304925" cy="685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Dataset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609675-70D2-4268-AE56-5983E9D071ED}"/>
              </a:ext>
            </a:extLst>
          </p:cNvPr>
          <p:cNvSpPr/>
          <p:nvPr/>
        </p:nvSpPr>
        <p:spPr>
          <a:xfrm>
            <a:off x="900112" y="3429000"/>
            <a:ext cx="1304925" cy="685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Scale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5ED83DF-BB90-4C4D-953B-0D49EEABE7BF}"/>
              </a:ext>
            </a:extLst>
          </p:cNvPr>
          <p:cNvCxnSpPr>
            <a:stCxn id="7" idx="1"/>
            <a:endCxn id="8" idx="0"/>
          </p:cNvCxnSpPr>
          <p:nvPr/>
        </p:nvCxnSpPr>
        <p:spPr>
          <a:xfrm rot="10800000" flipV="1">
            <a:off x="1552575" y="2376488"/>
            <a:ext cx="3890962" cy="10525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F0E243-BE8B-4D02-AA0B-D3C6651FD655}"/>
              </a:ext>
            </a:extLst>
          </p:cNvPr>
          <p:cNvSpPr txBox="1"/>
          <p:nvPr/>
        </p:nvSpPr>
        <p:spPr>
          <a:xfrm>
            <a:off x="469200" y="4233128"/>
            <a:ext cx="2567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Variations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 Samples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Lesser Dominance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FD1DE-EA7A-41DF-9CD0-1E9ADD9FE431}"/>
              </a:ext>
            </a:extLst>
          </p:cNvPr>
          <p:cNvSpPr/>
          <p:nvPr/>
        </p:nvSpPr>
        <p:spPr>
          <a:xfrm>
            <a:off x="3652837" y="3429000"/>
            <a:ext cx="1304925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09FA9-3CC2-4A4E-84E4-EFC0A5AB53D5}"/>
              </a:ext>
            </a:extLst>
          </p:cNvPr>
          <p:cNvSpPr txBox="1"/>
          <p:nvPr/>
        </p:nvSpPr>
        <p:spPr>
          <a:xfrm>
            <a:off x="2957740" y="4230955"/>
            <a:ext cx="383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Locations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whether condition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Sunny, Night, Rainy and Snowy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No redundant samples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9EB8035-EC49-4769-8E67-BDB93D2EB431}"/>
              </a:ext>
            </a:extLst>
          </p:cNvPr>
          <p:cNvCxnSpPr>
            <a:stCxn id="7" idx="1"/>
            <a:endCxn id="12" idx="0"/>
          </p:cNvCxnSpPr>
          <p:nvPr/>
        </p:nvCxnSpPr>
        <p:spPr>
          <a:xfrm rot="10800000" flipV="1">
            <a:off x="4305301" y="2376488"/>
            <a:ext cx="1138237" cy="10525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529F4A-FA7C-459A-97FA-397AD9266FB7}"/>
              </a:ext>
            </a:extLst>
          </p:cNvPr>
          <p:cNvSpPr/>
          <p:nvPr/>
        </p:nvSpPr>
        <p:spPr>
          <a:xfrm>
            <a:off x="7456490" y="3391865"/>
            <a:ext cx="1304925" cy="685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Observable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36DF4-670F-4709-8C41-D69F396D5EB7}"/>
              </a:ext>
            </a:extLst>
          </p:cNvPr>
          <p:cNvSpPr txBox="1"/>
          <p:nvPr/>
        </p:nvSpPr>
        <p:spPr>
          <a:xfrm>
            <a:off x="6853388" y="4234636"/>
            <a:ext cx="2680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“NO” option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each attribute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Model predict NO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predictable.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E79F25-4FD2-48F6-B963-D668466823D7}"/>
              </a:ext>
            </a:extLst>
          </p:cNvPr>
          <p:cNvSpPr/>
          <p:nvPr/>
        </p:nvSpPr>
        <p:spPr>
          <a:xfrm>
            <a:off x="9982200" y="3416960"/>
            <a:ext cx="1304925" cy="6858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Occlusion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551CE7B-5999-45FC-AB50-AB7BDF2B4D20}"/>
              </a:ext>
            </a:extLst>
          </p:cNvPr>
          <p:cNvCxnSpPr/>
          <p:nvPr/>
        </p:nvCxnSpPr>
        <p:spPr>
          <a:xfrm>
            <a:off x="7234236" y="2383849"/>
            <a:ext cx="890588" cy="10525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8F1F37B-562E-47D6-9C5F-E5A2802DFD8F}"/>
              </a:ext>
            </a:extLst>
          </p:cNvPr>
          <p:cNvCxnSpPr/>
          <p:nvPr/>
        </p:nvCxnSpPr>
        <p:spPr>
          <a:xfrm>
            <a:off x="6735556" y="2376488"/>
            <a:ext cx="3571875" cy="10525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6C058D-909B-40A8-AC44-DD63FB2F7B6D}"/>
              </a:ext>
            </a:extLst>
          </p:cNvPr>
          <p:cNvSpPr txBox="1"/>
          <p:nvPr/>
        </p:nvSpPr>
        <p:spPr>
          <a:xfrm>
            <a:off x="9596222" y="4230955"/>
            <a:ext cx="2802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occluded pedestrian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 for the occluded part.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EAA2F-C450-4B47-9B4D-3C94C507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FD4A-25E8-4E88-AEBF-37C23258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7" y="127820"/>
            <a:ext cx="3218657" cy="79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PEARL30K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D21329-9BE9-1B5A-F0B0-F0E69688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04" y="1132941"/>
            <a:ext cx="5519406" cy="5031885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PEARL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destrian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ttribute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ecognition and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earning) consists of: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Pedestrian Samples,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wide-attributes categories,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options, resulting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750,000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fine-grained annotations,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Spanning over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countries,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distinct weathers and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public places.</a:t>
            </a:r>
          </a:p>
        </p:txBody>
      </p:sp>
      <p:pic>
        <p:nvPicPr>
          <p:cNvPr id="11" name="Content Placeholder 10" descr="A collage of people walking&#10;&#10;Description automatically generated">
            <a:extLst>
              <a:ext uri="{FF2B5EF4-FFF2-40B4-BE49-F238E27FC236}">
                <a16:creationId xmlns:a16="http://schemas.microsoft.com/office/drawing/2014/main" id="{C6BD8120-619B-4E17-AD0D-508CC71C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-1" b="4302"/>
          <a:stretch/>
        </p:blipFill>
        <p:spPr>
          <a:xfrm>
            <a:off x="5997452" y="216310"/>
            <a:ext cx="5895011" cy="571451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7F7A0-736A-4F88-A2E7-EC90B3E1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5810" y="6492240"/>
            <a:ext cx="30508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F8E63-3B80-41B3-84FF-9BC86F8A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49F828-5E37-4E8B-94BF-4F690B0AEA6C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A310-F604-41F6-B489-D62C74DC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1" y="80299"/>
            <a:ext cx="3684639" cy="74561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20EB196-425A-434D-8BA0-FDC710CE1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494277"/>
              </p:ext>
            </p:extLst>
          </p:nvPr>
        </p:nvGraphicFramePr>
        <p:xfrm>
          <a:off x="353961" y="698091"/>
          <a:ext cx="11356258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218">
                  <a:extLst>
                    <a:ext uri="{9D8B030D-6E8A-4147-A177-3AD203B41FA5}">
                      <a16:colId xmlns:a16="http://schemas.microsoft.com/office/drawing/2014/main" val="3337174349"/>
                    </a:ext>
                  </a:extLst>
                </a:gridCol>
                <a:gridCol w="2735621">
                  <a:extLst>
                    <a:ext uri="{9D8B030D-6E8A-4147-A177-3AD203B41FA5}">
                      <a16:colId xmlns:a16="http://schemas.microsoft.com/office/drawing/2014/main" val="1226331087"/>
                    </a:ext>
                  </a:extLst>
                </a:gridCol>
                <a:gridCol w="7928419">
                  <a:extLst>
                    <a:ext uri="{9D8B030D-6E8A-4147-A177-3AD203B41FA5}">
                      <a16:colId xmlns:a16="http://schemas.microsoft.com/office/drawing/2014/main" val="313645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9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Male, Female,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Young, Teenager, Adult, Old,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36402"/>
                  </a:ext>
                </a:extLst>
              </a:tr>
              <a:tr h="3835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Short, Long, Bald,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5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Black, Blonde, White, NA,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18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Sleeve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Sleeve, Short, Long, NA,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04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Front, Left, Back,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4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 Occluded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?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Yes,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35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Engaged in cellphone, Cycling, Pooling, Talking, Walking, Running, Standing, Seating,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72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Posture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Seating, 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2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Which part Occluded?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Head-Shoulder, Lower body, Upper body,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Glasses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Yes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No,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961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9157A-8F79-4EA1-AAA5-60422C3E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169E-B45D-4B2D-BA90-9A35998965C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F35A9-8795-42A2-8F3F-E5578216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/>
          <a:lstStyle/>
          <a:p>
            <a:r>
              <a:rPr lang="en-US" dirty="0" smtClean="0"/>
              <a:t>Dense Crowd Characterization based on Gibbs 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7122"/>
                <a:ext cx="10515600" cy="472194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just">
                  <a:buNone/>
                </a:pPr>
                <a:r>
                  <a:rPr lang="en-IN" sz="3000" b="1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Energy Calculation: </a:t>
                </a:r>
                <a:r>
                  <a:rPr lang="en-IN" sz="3000" b="0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Energy of a pixel (moving point) can be approximated by velocity of a pixel in motion using optical-flow.</a:t>
                </a:r>
                <a:endParaRPr lang="en-IN" sz="3000" b="0" dirty="0" smtClean="0">
                  <a:effectLst/>
                </a:endParaRPr>
              </a:p>
              <a:p>
                <a:pPr marL="0" indent="0" algn="just">
                  <a:spcBef>
                    <a:spcPts val="1600"/>
                  </a:spcBef>
                  <a:buNone/>
                </a:pPr>
                <a:endParaRPr lang="en-IN" sz="3000" b="0" dirty="0" smtClean="0">
                  <a:effectLst/>
                </a:endParaRPr>
              </a:p>
              <a:p>
                <a:pPr marL="0" indent="0" algn="just">
                  <a:spcBef>
                    <a:spcPts val="1600"/>
                  </a:spcBef>
                  <a:buNone/>
                </a:pPr>
                <a:r>
                  <a:rPr lang="en-IN" sz="3000" b="0" dirty="0" smtClean="0">
                    <a:effectLst/>
                  </a:rPr>
                  <a:t/>
                </a:r>
                <a:br>
                  <a:rPr lang="en-IN" sz="3000" b="0" dirty="0" smtClean="0">
                    <a:effectLst/>
                  </a:rPr>
                </a:br>
                <a:r>
                  <a:rPr lang="en-IN" sz="3000" b="0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Average energy of an image frame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𝑓𝑟𝑎𝑚𝑒</m:t>
                        </m:r>
                      </m:sub>
                    </m:sSub>
                  </m:oMath>
                </a14:m>
                <a:r>
                  <a:rPr lang="en-IN" sz="3000" b="0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) is calculated over all pixels across all groups using,</a:t>
                </a:r>
                <a:endParaRPr lang="en-IN" sz="3000" b="0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IN" sz="3000" b="0" dirty="0" smtClean="0">
                    <a:effectLst/>
                  </a:rPr>
                  <a:t/>
                </a:r>
                <a:br>
                  <a:rPr lang="en-IN" sz="3000" b="0" dirty="0" smtClean="0">
                    <a:effectLst/>
                  </a:rPr>
                </a:br>
                <a:endParaRPr lang="en-IN" sz="3000" b="0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IN" sz="3000" b="0" dirty="0" smtClean="0">
                    <a:effectLst/>
                  </a:rPr>
                  <a:t/>
                </a:r>
                <a:br>
                  <a:rPr lang="en-IN" sz="3000" b="0" dirty="0" smtClean="0">
                    <a:effectLst/>
                  </a:rPr>
                </a:br>
                <a:r>
                  <a:rPr lang="en-IN" sz="3000" b="0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where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0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3000" b="0" i="0" u="none" strike="noStrike" dirty="0" smtClean="0">
                    <a:solidFill>
                      <a:srgbClr val="000000"/>
                    </a:solidFill>
                    <a:effectLst/>
                    <a:latin typeface="Proxima Nova"/>
                  </a:rPr>
                  <a:t>) represents the energy of the ith pixel in motion in the frame.</a:t>
                </a:r>
                <a:endParaRPr lang="en-IN" sz="3000" b="0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IN" b="0" dirty="0" smtClean="0">
                    <a:effectLst/>
                  </a:rPr>
                  <a:t/>
                </a:r>
                <a:br>
                  <a:rPr lang="en-IN" b="0" dirty="0" smtClean="0">
                    <a:effectLst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7122"/>
                <a:ext cx="10515600" cy="4721945"/>
              </a:xfrm>
              <a:blipFill rotWithShape="0">
                <a:blip r:embed="rId2"/>
                <a:stretch>
                  <a:fillRect l="-1043" t="-2839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61" y="2486737"/>
            <a:ext cx="2428875" cy="819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2" y="3956196"/>
            <a:ext cx="2619375" cy="12096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E9A4E-B1E4-4199-BEAE-169D997959C9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A310-F604-41F6-B489-D62C74DC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39329"/>
            <a:ext cx="3200400" cy="62684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Set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20EB196-425A-434D-8BA0-FDC710CE1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895558"/>
              </p:ext>
            </p:extLst>
          </p:nvPr>
        </p:nvGraphicFramePr>
        <p:xfrm>
          <a:off x="356419" y="531281"/>
          <a:ext cx="11166987" cy="602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681">
                  <a:extLst>
                    <a:ext uri="{9D8B030D-6E8A-4147-A177-3AD203B41FA5}">
                      <a16:colId xmlns:a16="http://schemas.microsoft.com/office/drawing/2014/main" val="3337174349"/>
                    </a:ext>
                  </a:extLst>
                </a:gridCol>
                <a:gridCol w="2690027">
                  <a:extLst>
                    <a:ext uri="{9D8B030D-6E8A-4147-A177-3AD203B41FA5}">
                      <a16:colId xmlns:a16="http://schemas.microsoft.com/office/drawing/2014/main" val="1226331087"/>
                    </a:ext>
                  </a:extLst>
                </a:gridCol>
                <a:gridCol w="7796279">
                  <a:extLst>
                    <a:ext uri="{9D8B030D-6E8A-4147-A177-3AD203B41FA5}">
                      <a16:colId xmlns:a16="http://schemas.microsoft.com/office/drawing/2014/main" val="3136453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9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Yes, No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0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NA, Handbag, Backpack, Plastic Bag, Suitcase, Trolly, Shoulder-bag,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3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Thin, Normal, Fat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55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Upper Body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T-shirt, Shirt, Dress, Jacket, Suit, Coat, Sweat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er, Formal, No Cloth, Burqa, Saree,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18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Upper Clothing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Black, White, Blue,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Red, Green, Brown, Gray, Orange, Pink, Yellow, NA, Other, NO#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04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Body 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Shorts, Jeans, Pants, Skirt, Burqa,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Saree,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14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Clothing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Black, White, Blue, Red, Green, Brown, Gray, Orange, Pink,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Yellow, NA, Other, NO#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35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72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Boots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White, Blue, Gray, Other, NA,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2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Facemask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Yes, No,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Sunny, Night, Rainy, Snowy,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Short, Medium, Tall,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1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Accessories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Bag, Trolly, Umbrella,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Nothing, Bicycle, Bike, Other, NO#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8294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9157A-8F79-4EA1-AAA5-60422C3E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169E-B45D-4B2D-BA90-9A35998965CC}" type="slidenum">
              <a:rPr lang="en-US" smtClean="0"/>
              <a:t>40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82A26-3407-4844-94DE-6CE50004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6256"/>
            <a:ext cx="4114800" cy="365125"/>
          </a:xfrm>
        </p:spPr>
        <p:txBody>
          <a:bodyPr/>
          <a:lstStyle/>
          <a:p>
            <a:r>
              <a:rPr lang="sv-SE" smtClean="0"/>
              <a:t>VISMA@CSE IIT BBSR'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A8ED6C-324B-4969-A094-9072371ED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2" y="1393984"/>
            <a:ext cx="5219700" cy="4283075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08E857-9A47-485D-813A-74FB2D657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1393983"/>
            <a:ext cx="5610225" cy="42830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5AEE5-C149-4214-9582-2D667790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936" y="422888"/>
            <a:ext cx="4896464" cy="5836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 Tool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E82D-DB6F-4300-83BC-3A6234B1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FDF169E-B45D-4B2D-BA90-9A35998965CC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A676F-F3CB-4AA2-B9BB-FBFD33C4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8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49B0-89F4-433C-A7D6-736EA6EC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CLIP-Based Architecture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7AD0B1-1A78-43A3-A3B8-972D6C7A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94" y="1690688"/>
            <a:ext cx="9519363" cy="44503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9A051-6C55-4ECB-B195-124451AA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sv-SE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VISMA@CSE IIT BBSR' 2025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CCAF7-7A1F-45E7-955B-F1C6E28D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49F828-5E37-4E8B-94BF-4F690B0AEA6C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F6667-040A-4D53-8C40-F9449A5D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Prompt Settings 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CCABD1-9045-4EEB-AA1C-9E203EB77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02023"/>
            <a:ext cx="6780700" cy="50516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3A9E6-8827-4005-8982-0FC7D569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036" y="6514588"/>
            <a:ext cx="2048797" cy="25092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VISMA@CSE IIT BBSR' 2025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2CA43-96BB-4403-8676-516965ED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E49F828-5E37-4E8B-94BF-4F690B0AEA6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9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9D0AB-39F9-4234-9A39-AD152277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 Comparisons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EA743-5B3F-42D0-8EFD-A649DEFC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6729" y="6312143"/>
            <a:ext cx="2161296" cy="36512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VISMA@CSE IIT BBSR' 2025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6AB53D39-7DB9-4A82-949E-CD9DA414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22" y="1928621"/>
            <a:ext cx="5017969" cy="4290364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5B14F5C-05FD-42AE-974D-F81E12032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3" y="1928621"/>
            <a:ext cx="5017969" cy="43405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E6B54-D6B3-4877-8C87-669B9B07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E49F828-5E37-4E8B-94BF-4F690B0AEA6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8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data&#10;&#10;Description automatically generated">
            <a:extLst>
              <a:ext uri="{FF2B5EF4-FFF2-40B4-BE49-F238E27FC236}">
                <a16:creationId xmlns:a16="http://schemas.microsoft.com/office/drawing/2014/main" id="{9D9869A9-014B-4B90-969B-83B71EF6B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DF6F2-E0A3-497A-BA54-56B56A48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VISMA@CSE IIT BBSR' 2025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6DA3-4362-42A2-B998-CC90A844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E49F828-5E37-4E8B-94BF-4F690B0AEA6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5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96A2-F515-44DF-8EC6-36D9CAE7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433" y="164870"/>
            <a:ext cx="6477340" cy="82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Cross-dataset Training</a:t>
            </a:r>
          </a:p>
        </p:txBody>
      </p:sp>
      <p:pic>
        <p:nvPicPr>
          <p:cNvPr id="9" name="Picture 8" descr="A graph of bar graph&#10;&#10;Description automatically generated with medium confidence">
            <a:extLst>
              <a:ext uri="{FF2B5EF4-FFF2-40B4-BE49-F238E27FC236}">
                <a16:creationId xmlns:a16="http://schemas.microsoft.com/office/drawing/2014/main" id="{0619267C-9344-4A6E-83B5-ABF33B4CE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51"/>
          <a:stretch/>
        </p:blipFill>
        <p:spPr>
          <a:xfrm>
            <a:off x="385780" y="1344230"/>
            <a:ext cx="5803323" cy="4421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95B8B-4EA6-40A0-990D-BEA58753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sv-SE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VISMA@CSE IIT BBSR' 2025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C0910-0DE8-4F10-8FEB-C075B388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49F828-5E37-4E8B-94BF-4F690B0AEA6C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15" name="Content Placeholder 1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6DC09099-0078-4110-8214-409723831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55" y="1344229"/>
            <a:ext cx="5430008" cy="442122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99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C2E5-8835-48AD-8332-AFF5EC1D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Analysis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D9B875-E895-451E-8EB8-D0BFE97AC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2" y="1736049"/>
            <a:ext cx="5748092" cy="3868338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4048-AB7E-4EB1-A766-A12ACE84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F01CF-E29B-46E6-B87E-857B0FF7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A245B2C-1509-4B5B-8F62-AF47F2F4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15" y="1450913"/>
            <a:ext cx="5053453" cy="46203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82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1FC5-1767-40B2-B6A4-6D15C9FC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masis MT Pro Black" panose="02040A04050005020304" pitchFamily="18" charset="0"/>
              </a:rPr>
              <a:t>Hierarchical VITs for </a:t>
            </a:r>
            <a:r>
              <a:rPr lang="en-US" sz="3600" b="1" dirty="0" smtClean="0">
                <a:latin typeface="Amasis MT Pro Black" panose="02040A04050005020304" pitchFamily="18" charset="0"/>
              </a:rPr>
              <a:t>PAR (ICPR’24)</a:t>
            </a:r>
            <a:endParaRPr lang="en-US" sz="3600" b="1" dirty="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27E9-6C43-4643-9D29-25A1FDEA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160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 Multiple appearances of the same attribute, adverse weather and lighting conditions restrict model generalization capability.</a:t>
            </a:r>
          </a:p>
          <a:p>
            <a:pPr algn="just"/>
            <a:r>
              <a:rPr lang="en-US" dirty="0" smtClean="0"/>
              <a:t>A </a:t>
            </a:r>
            <a:r>
              <a:rPr lang="en-US" b="1" dirty="0"/>
              <a:t>Vision Transformer-based (</a:t>
            </a:r>
            <a:r>
              <a:rPr lang="en-US" b="1" dirty="0" err="1"/>
              <a:t>ViT</a:t>
            </a:r>
            <a:r>
              <a:rPr lang="en-US" b="1" dirty="0"/>
              <a:t>) </a:t>
            </a:r>
            <a:r>
              <a:rPr lang="en-US" dirty="0"/>
              <a:t>approach that categorizes attributes into different </a:t>
            </a:r>
            <a:r>
              <a:rPr lang="en-US" b="1" dirty="0"/>
              <a:t>spatial granularity levels</a:t>
            </a:r>
            <a:r>
              <a:rPr lang="en-US" dirty="0"/>
              <a:t> and employs </a:t>
            </a:r>
            <a:r>
              <a:rPr lang="en-US" b="1" dirty="0"/>
              <a:t>diverse patch formations</a:t>
            </a:r>
            <a:r>
              <a:rPr lang="en-US" dirty="0"/>
              <a:t> to extract discriminative features.</a:t>
            </a:r>
          </a:p>
          <a:p>
            <a:pPr algn="just"/>
            <a:r>
              <a:rPr lang="en-US" dirty="0"/>
              <a:t> The </a:t>
            </a:r>
            <a:r>
              <a:rPr lang="en-US" dirty="0" smtClean="0"/>
              <a:t>baseline </a:t>
            </a:r>
            <a:r>
              <a:rPr lang="en-US" dirty="0"/>
              <a:t>has been extensively evaluated on the three popular PAR datasets, namely RAP, PA100K and PETA.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4781A-4431-4450-8E71-D7E4AB6A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1BA05-48ED-42E9-AE0C-2470F76F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874E1-DDE6-452B-BD6E-3B8DBE28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19" y="960387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handful of contextual factors influence the appearance of attributes; hence, attentive feature learning is essential in a PAR setting.</a:t>
            </a:r>
          </a:p>
          <a:p>
            <a:pPr algn="just"/>
            <a:r>
              <a:rPr lang="en-US" dirty="0"/>
              <a:t> To achieve this, </a:t>
            </a:r>
            <a:r>
              <a:rPr lang="en-US" b="1" dirty="0" smtClean="0"/>
              <a:t>a </a:t>
            </a:r>
            <a:r>
              <a:rPr lang="en-US" b="1" dirty="0"/>
              <a:t>series of </a:t>
            </a:r>
            <a:r>
              <a:rPr lang="en-US" b="1" dirty="0" err="1"/>
              <a:t>ViT</a:t>
            </a:r>
            <a:r>
              <a:rPr lang="en-US" b="1" dirty="0"/>
              <a:t> blocks</a:t>
            </a:r>
            <a:r>
              <a:rPr lang="en-US" dirty="0"/>
              <a:t> </a:t>
            </a:r>
            <a:r>
              <a:rPr lang="en-US" dirty="0" smtClean="0"/>
              <a:t>may be applied for </a:t>
            </a:r>
            <a:r>
              <a:rPr lang="en-US" dirty="0"/>
              <a:t>each granularity level. Each </a:t>
            </a:r>
            <a:r>
              <a:rPr lang="en-US" dirty="0" err="1"/>
              <a:t>ViT</a:t>
            </a:r>
            <a:r>
              <a:rPr lang="en-US" dirty="0"/>
              <a:t> block is basically a regular Transformer encoder.</a:t>
            </a:r>
          </a:p>
          <a:p>
            <a:pPr algn="just"/>
            <a:r>
              <a:rPr lang="en-US" dirty="0" smtClean="0"/>
              <a:t>Vision </a:t>
            </a:r>
            <a:r>
              <a:rPr lang="en-US" dirty="0"/>
              <a:t>Transformer (</a:t>
            </a:r>
            <a:r>
              <a:rPr lang="en-US" dirty="0" err="1"/>
              <a:t>ViT</a:t>
            </a:r>
            <a:r>
              <a:rPr lang="en-US" dirty="0"/>
              <a:t>) </a:t>
            </a:r>
            <a:r>
              <a:rPr lang="en-US" dirty="0" smtClean="0"/>
              <a:t>is a good choice for </a:t>
            </a:r>
            <a:r>
              <a:rPr lang="en-US" dirty="0"/>
              <a:t>its fewer training parameters than </a:t>
            </a:r>
            <a:r>
              <a:rPr lang="en-US" dirty="0" err="1"/>
              <a:t>Swin</a:t>
            </a:r>
            <a:r>
              <a:rPr lang="en-US" dirty="0"/>
              <a:t>-T, and default patch embedding for annotated image-based datasets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9073D-4A50-49ED-811A-F70F0751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13A23-D74F-4FD5-B089-BB40A547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9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/>
          <a:lstStyle/>
          <a:p>
            <a:r>
              <a:rPr lang="en-US" dirty="0" smtClean="0"/>
              <a:t>Dense Crowd Characterization based on Gibbs Entropy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47122"/>
            <a:ext cx="10515600" cy="47219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000" b="1" dirty="0"/>
              <a:t>Entropy Calculation: </a:t>
            </a:r>
            <a:endParaRPr lang="en-IN" sz="3000" b="0" dirty="0" smtClean="0">
              <a:effectLst/>
            </a:endParaRPr>
          </a:p>
          <a:p>
            <a:pPr marL="0" indent="0">
              <a:buNone/>
            </a:pPr>
            <a:r>
              <a:rPr lang="en-IN" sz="3000" dirty="0"/>
              <a:t>Considering each </a:t>
            </a:r>
            <a:r>
              <a:rPr lang="en-IN" sz="3000" i="1" dirty="0">
                <a:solidFill>
                  <a:srgbClr val="C00000"/>
                </a:solidFill>
              </a:rPr>
              <a:t>connected-component as a microscopic state</a:t>
            </a:r>
            <a:r>
              <a:rPr lang="en-IN" sz="3000" dirty="0">
                <a:solidFill>
                  <a:srgbClr val="C00000"/>
                </a:solidFill>
              </a:rPr>
              <a:t> </a:t>
            </a:r>
            <a:r>
              <a:rPr lang="en-IN" sz="3000" dirty="0"/>
              <a:t>and the </a:t>
            </a:r>
            <a:r>
              <a:rPr lang="en-IN" sz="3000" i="1" dirty="0">
                <a:solidFill>
                  <a:srgbClr val="0070C0"/>
                </a:solidFill>
              </a:rPr>
              <a:t>frame as a macroscopic state</a:t>
            </a:r>
            <a:r>
              <a:rPr lang="en-IN" sz="3000" dirty="0" smtClean="0"/>
              <a:t>, </a:t>
            </a:r>
            <a:r>
              <a:rPr lang="en-IN" sz="3000" dirty="0"/>
              <a:t>the entropy of the frame can be calculated using</a:t>
            </a:r>
            <a:r>
              <a:rPr lang="en-IN" sz="3000" dirty="0" smtClean="0"/>
              <a:t>,</a:t>
            </a:r>
            <a:endParaRPr lang="en-IN" sz="3000" b="0" dirty="0" smtClean="0">
              <a:effectLst/>
            </a:endParaRPr>
          </a:p>
          <a:p>
            <a:pPr marL="0" indent="0">
              <a:buNone/>
            </a:pPr>
            <a:endParaRPr lang="en-IN" sz="3000" b="0" dirty="0" smtClean="0">
              <a:effectLst/>
            </a:endParaRPr>
          </a:p>
          <a:p>
            <a:pPr marL="0" indent="0">
              <a:buNone/>
            </a:pPr>
            <a:endParaRPr lang="en-IN" sz="3000" dirty="0"/>
          </a:p>
          <a:p>
            <a:pPr marL="0" indent="0">
              <a:buNone/>
            </a:pPr>
            <a:r>
              <a:rPr lang="en-IN" sz="3000" b="0" dirty="0" smtClean="0">
                <a:effectLst/>
              </a:rPr>
              <a:t/>
            </a:r>
            <a:br>
              <a:rPr lang="en-IN" sz="3000" b="0" dirty="0" smtClean="0">
                <a:effectLst/>
              </a:rPr>
            </a:br>
            <a:r>
              <a:rPr lang="en-IN" sz="3000" dirty="0"/>
              <a:t>where K</a:t>
            </a:r>
            <a:r>
              <a:rPr lang="en-IN" sz="3000" baseline="-25000" dirty="0"/>
              <a:t>b</a:t>
            </a:r>
            <a:r>
              <a:rPr lang="en-IN" sz="3000" dirty="0"/>
              <a:t> &gt;= 1.0 and </a:t>
            </a:r>
            <a:r>
              <a:rPr lang="en-IN" sz="3000" i="1" dirty="0"/>
              <a:t>i</a:t>
            </a:r>
            <a:r>
              <a:rPr lang="en-IN" sz="3000" dirty="0"/>
              <a:t> represents the number of groups in a frame, </a:t>
            </a:r>
            <a:endParaRPr lang="en-IN" sz="3000" dirty="0" smtClean="0"/>
          </a:p>
          <a:p>
            <a:pPr marL="0" indent="0">
              <a:buNone/>
            </a:pPr>
            <a:r>
              <a:rPr lang="en-IN" sz="3000" dirty="0" smtClean="0"/>
              <a:t>P</a:t>
            </a:r>
            <a:r>
              <a:rPr lang="en-IN" sz="3000" baseline="-25000" dirty="0" smtClean="0"/>
              <a:t>i </a:t>
            </a:r>
            <a:r>
              <a:rPr lang="en-IN" sz="3000" dirty="0"/>
              <a:t>denotes the probability distribution of the </a:t>
            </a:r>
            <a:r>
              <a:rPr lang="en-IN" sz="3000" i="1" dirty="0">
                <a:solidFill>
                  <a:srgbClr val="0070C0"/>
                </a:solidFill>
              </a:rPr>
              <a:t>dominant angle </a:t>
            </a:r>
            <a:r>
              <a:rPr lang="en-IN" sz="3000" dirty="0"/>
              <a:t>of the ith group in the frame.</a:t>
            </a:r>
            <a:endParaRPr lang="en-IN" sz="3000" b="0" dirty="0" smtClean="0">
              <a:effectLst/>
            </a:endParaRPr>
          </a:p>
          <a:p>
            <a:pPr marL="0" indent="0">
              <a:buNone/>
            </a:pP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38" y="3174477"/>
            <a:ext cx="3343275" cy="971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B06DD-2876-4A02-8F0E-C03835FCF74E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F0FD2-B064-4B90-A602-D6A3E956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82" y="174973"/>
            <a:ext cx="8728587" cy="5034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 smtClean="0">
                <a:solidFill>
                  <a:schemeClr val="tx1"/>
                </a:solidFill>
                <a:latin typeface="Amasis MT Pro Black" panose="02040A04050005020304" pitchFamily="18" charset="0"/>
              </a:rPr>
              <a:t>A Glimpse of the Architecture</a:t>
            </a:r>
            <a:endParaRPr lang="en-US" sz="5200" kern="12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95ED7D9-31D4-4583-B153-9770FC03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1" y="1200245"/>
            <a:ext cx="11272427" cy="42271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75A46-E0CB-4CD0-8E17-1EF3AD61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VISMA@CSE IIT BBSR' 2025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1EC38-C45B-48DD-9968-488C25F8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C1B828-81CA-40E5-A0C6-BCD03AF9C3A9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CAA7-4328-4D07-948E-AF689EAD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123" y="148815"/>
            <a:ext cx="5336458" cy="93273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masis MT Pro Black" panose="02040A04050005020304" pitchFamily="18" charset="0"/>
              </a:rPr>
              <a:t>How To Implement?</a:t>
            </a:r>
            <a:endParaRPr lang="en-US" sz="4000" dirty="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7366-F0C8-404F-A7B8-8E682F8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280"/>
            <a:ext cx="10891684" cy="4351338"/>
          </a:xfrm>
        </p:spPr>
        <p:txBody>
          <a:bodyPr/>
          <a:lstStyle/>
          <a:p>
            <a:pPr algn="just"/>
            <a:r>
              <a:rPr lang="en-US" dirty="0"/>
              <a:t>E</a:t>
            </a:r>
            <a:r>
              <a:rPr lang="en-US" dirty="0" smtClean="0"/>
              <a:t>mploy </a:t>
            </a:r>
            <a:r>
              <a:rPr lang="en-US" dirty="0" err="1"/>
              <a:t>ViT</a:t>
            </a:r>
            <a:r>
              <a:rPr lang="en-US" dirty="0"/>
              <a:t>-Base encoder block to extract features which is pre-trained </a:t>
            </a:r>
            <a:r>
              <a:rPr lang="en-US" dirty="0" smtClean="0"/>
              <a:t>on, say ImageNet-21k</a:t>
            </a:r>
            <a:r>
              <a:rPr lang="en-US" dirty="0"/>
              <a:t>, at a resolution of 224 × 224.</a:t>
            </a:r>
          </a:p>
          <a:p>
            <a:pPr algn="just"/>
            <a:r>
              <a:rPr lang="en-US" dirty="0" smtClean="0"/>
              <a:t>  The patch size can be set to 8 × 8, 8 × 8, and 16 × 16 for granularity levels L1, L2 and L3.</a:t>
            </a:r>
          </a:p>
          <a:p>
            <a:pPr algn="just"/>
            <a:r>
              <a:rPr lang="en-US" dirty="0" smtClean="0"/>
              <a:t>Varying (16</a:t>
            </a:r>
            <a:r>
              <a:rPr lang="en-US" dirty="0"/>
              <a:t>, 8, and </a:t>
            </a:r>
            <a:r>
              <a:rPr lang="en-US" dirty="0" smtClean="0"/>
              <a:t>8) </a:t>
            </a:r>
            <a:r>
              <a:rPr lang="en-US" dirty="0"/>
              <a:t>consecutive </a:t>
            </a:r>
            <a:r>
              <a:rPr lang="en-US" dirty="0" err="1"/>
              <a:t>ViT</a:t>
            </a:r>
            <a:r>
              <a:rPr lang="en-US" dirty="0"/>
              <a:t> blocks for L1, L2 and L3 for level-wise feature </a:t>
            </a:r>
            <a:r>
              <a:rPr lang="en-US" dirty="0" smtClean="0"/>
              <a:t>extraction can be tried.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0BC31-B278-4220-816F-875212D6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2AB66-91C4-4EDF-ADD6-19045A49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B828-81CA-40E5-A0C6-BCD03AF9C3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326D2-0A34-4F26-AE1B-E6A611FF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4239" cy="90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smtClean="0">
                <a:solidFill>
                  <a:schemeClr val="tx1"/>
                </a:solidFill>
                <a:latin typeface="Amasis MT Pro Black" panose="02040A04050005020304" pitchFamily="18" charset="0"/>
              </a:rPr>
              <a:t>ICPR’24 Results</a:t>
            </a:r>
            <a:endParaRPr lang="en-US" sz="3600" kern="12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2E241-C039-4AE8-B5A1-CEC1D95F4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44" y="1834785"/>
            <a:ext cx="5828261" cy="3188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1F23F-6D40-48F3-8097-51C64639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1834785"/>
            <a:ext cx="5828261" cy="3188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86D99-B20C-487D-8692-281ADF6E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VISMA@CSE IIT BBSR' 2025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CD9FB-D2FF-4F2C-A16B-D4F954E5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C1B828-81CA-40E5-A0C6-BCD03AF9C3A9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B7920-8ED4-4A5D-A877-3CB902AB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7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Qualitative Results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19ED9F2-8914-49F5-A68B-495A8E25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4" y="1459622"/>
            <a:ext cx="4970036" cy="3938756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A02A29-CD7D-4600-8A0E-BD9CF3041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82" y="1543050"/>
            <a:ext cx="4970036" cy="39387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86360-CED4-48B8-9017-416785CD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VISMA@CSE IIT BBSR' 2025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98F54-E2B0-43F7-8F16-B6BBD1C3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C1B828-81CA-40E5-A0C6-BCD03AF9C3A9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36EE-3A1B-4118-858C-BDD49EC2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79606" cy="90323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Away!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22E9-A6AD-44D8-A10A-A729369F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84" y="1268362"/>
            <a:ext cx="10515600" cy="43513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Attribute Recognition is important in terms of security – surveillance.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 can be used for the Group-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Person-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Personal Retrievals or scene understanding.</a:t>
            </a:r>
          </a:p>
          <a:p>
            <a:pPr algn="just">
              <a:lnSpc>
                <a:spcPct val="10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imbalances is inherited problem in PAR.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CLIP-based model can be used a detector if one able to convert ground truths into textual descriptions.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3F310-A123-4747-9A0E-A8C5F154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VISMA@CSE IIT BBSR'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EC0F5-D0B1-43CC-B1C9-A305FF2F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0759-3894-42F7-BD03-BE0A6426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04C5-0D3C-42C8-842A-0F4334CF1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Lin, Y.; Zheng, L.; Zheng, Z.; Wu, Y.; Hu, Z.; Yan, C.; and Yang, Y. 2019. Improving person re-identification by attribute and identity learning. Pattern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D. Li, Z. Zhang, X. Chen and K. Huang, "A Richly Annotated Pedestrian Dataset for Person Retrieval in Real Surveillance Scenarios," in IEEE Transactions on Image Processing, vol. 28, no. 4, pp. 1575-1590, April 2019,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10.1109/TIP.2018.2878349.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Jaderberg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K.; Zisserman, A.; et al. 2015. Spatial transformer networks. In Advances in neural information processing systems, 2017–2025.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Lin,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Yutian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Zheng, Liang &amp; Zheng,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Zhedong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Wu, Yu &amp; Yang, Yi. (2017). Improving Person Re-identification by Attribute and Identity Learning. Pattern Recognition. 95. 10.1016/j.patcog.2019.06.006.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Wang, Xiao &amp; Zheng,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Shaofei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Yang, Rui &amp; Bin, Luo &amp; Tang,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(2019). Pedestrian Attribute Recognition: A Survey.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Y. Deng, P. Luo, C. C. Loy, X. Tang, "Pedestrian attribute recognition at far distance," in Proceedings of ACM Multimedia (ACM MM), 2014.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56294-55E6-4207-BFF2-4A93A7BA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VISMA@CSE IIT BBSR' 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2D12F-3B95-47FB-8388-6B81BDA7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F828-5E37-4E8B-94BF-4F690B0AEA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86628"/>
            <a:ext cx="3916680" cy="866274"/>
          </a:xfrm>
        </p:spPr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862454"/>
          </a:xfrm>
        </p:spPr>
        <p:txBody>
          <a:bodyPr>
            <a:noAutofit/>
          </a:bodyPr>
          <a:lstStyle/>
          <a:p>
            <a:pPr algn="just" fontAlgn="base"/>
            <a:r>
              <a:rPr lang="en-IN" i="1" dirty="0" smtClean="0">
                <a:solidFill>
                  <a:srgbClr val="0070C0"/>
                </a:solidFill>
              </a:rPr>
              <a:t>If </a:t>
            </a:r>
            <a:r>
              <a:rPr lang="en-IN" i="1" dirty="0">
                <a:solidFill>
                  <a:srgbClr val="0070C0"/>
                </a:solidFill>
              </a:rPr>
              <a:t>significant fluctuations are observed in inter-frame energy</a:t>
            </a:r>
            <a:r>
              <a:rPr lang="en-IN" dirty="0"/>
              <a:t>, it can be attributed to a </a:t>
            </a:r>
            <a:r>
              <a:rPr lang="en-IN" i="1" dirty="0">
                <a:solidFill>
                  <a:srgbClr val="0070C0"/>
                </a:solidFill>
              </a:rPr>
              <a:t>fast moving crowd with higher velocity</a:t>
            </a:r>
            <a:r>
              <a:rPr lang="en-IN" dirty="0"/>
              <a:t>.</a:t>
            </a:r>
          </a:p>
          <a:p>
            <a:pPr algn="just" fontAlgn="base"/>
            <a:r>
              <a:rPr lang="en-IN" dirty="0"/>
              <a:t>If the</a:t>
            </a:r>
            <a:r>
              <a:rPr lang="en-IN" b="1" i="1" dirty="0"/>
              <a:t> </a:t>
            </a:r>
            <a:r>
              <a:rPr lang="en-IN" i="1" dirty="0">
                <a:solidFill>
                  <a:srgbClr val="0070C0"/>
                </a:solidFill>
              </a:rPr>
              <a:t>fluctuations in inter-frame energy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i="1" dirty="0">
                <a:solidFill>
                  <a:srgbClr val="0070C0"/>
                </a:solidFill>
              </a:rPr>
              <a:t>difference are low</a:t>
            </a:r>
            <a:r>
              <a:rPr lang="en-IN" dirty="0"/>
              <a:t>, then the </a:t>
            </a:r>
            <a:r>
              <a:rPr lang="en-IN" i="1" dirty="0"/>
              <a:t>crowd</a:t>
            </a:r>
            <a:r>
              <a:rPr lang="en-IN" dirty="0"/>
              <a:t> can be assumed to be </a:t>
            </a:r>
            <a:r>
              <a:rPr lang="en-IN" i="1" dirty="0">
                <a:solidFill>
                  <a:srgbClr val="0070C0"/>
                </a:solidFill>
              </a:rPr>
              <a:t>moving at a uniform but lesser velocity</a:t>
            </a:r>
            <a:r>
              <a:rPr lang="en-IN" dirty="0"/>
              <a:t>.</a:t>
            </a:r>
          </a:p>
          <a:p>
            <a:pPr algn="just" fontAlgn="base"/>
            <a:r>
              <a:rPr lang="en-IN" dirty="0"/>
              <a:t>Similarly, </a:t>
            </a:r>
            <a:r>
              <a:rPr lang="en-IN" i="1" dirty="0">
                <a:solidFill>
                  <a:srgbClr val="0070C0"/>
                </a:solidFill>
              </a:rPr>
              <a:t>more fluctuations in the entropy </a:t>
            </a:r>
            <a:r>
              <a:rPr lang="en-IN" dirty="0"/>
              <a:t>curve indicate </a:t>
            </a:r>
            <a:r>
              <a:rPr lang="en-IN" i="1" dirty="0">
                <a:solidFill>
                  <a:srgbClr val="0070C0"/>
                </a:solidFill>
              </a:rPr>
              <a:t>varying randomness</a:t>
            </a:r>
            <a:r>
              <a:rPr lang="en-IN" dirty="0"/>
              <a:t> in the crowd.</a:t>
            </a:r>
          </a:p>
          <a:p>
            <a:pPr algn="just" fontAlgn="base"/>
            <a:r>
              <a:rPr lang="en-IN" dirty="0"/>
              <a:t>For </a:t>
            </a:r>
            <a:r>
              <a:rPr lang="en-IN" i="1" dirty="0">
                <a:solidFill>
                  <a:srgbClr val="0070C0"/>
                </a:solidFill>
              </a:rPr>
              <a:t>constant entropy, the randomness can be assumed to be less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video.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CFBB-ECC3-4392-B44A-0DD9229F662C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88" y="333757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</a:t>
            </a:r>
            <a:r>
              <a:rPr lang="en-IN" dirty="0" err="1" smtClean="0"/>
              <a:t>Langevin</a:t>
            </a:r>
            <a:r>
              <a:rPr lang="en-IN" dirty="0" smtClean="0"/>
              <a:t> Equation</a:t>
            </a:r>
            <a:endParaRPr lang="en-US" dirty="0"/>
          </a:p>
        </p:txBody>
      </p:sp>
      <p:pic>
        <p:nvPicPr>
          <p:cNvPr id="2052" name="Picture 4" descr="https://lh3.googleusercontent.com/UdkD4F3vgDTIs9SqEAUW3zgarmazSpF7TPd8yRQXUm3pktgWzY95RZ9wQtL027jO9UQ4moPqjzpaBhhZmGAPhMQnzPFg8NikFDqGPjUKDOUdG2Ver7Z6D433APPswrDWxLZVeEZAfPI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0944" y="3147219"/>
            <a:ext cx="35718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78730" y="1659320"/>
            <a:ext cx="10548593" cy="50225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002060"/>
                </a:solidFill>
              </a:rPr>
              <a:t>Langevin Equation:: Background and Foundation </a:t>
            </a:r>
            <a:endParaRPr lang="en-IN" b="0" dirty="0" smtClean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r>
              <a:rPr lang="en-IN" dirty="0" smtClean="0"/>
              <a:t>is </a:t>
            </a:r>
            <a:r>
              <a:rPr lang="en-IN" dirty="0"/>
              <a:t>perhaps the simplest way to describe </a:t>
            </a:r>
            <a:r>
              <a:rPr lang="en-IN" dirty="0" smtClean="0"/>
              <a:t>the</a:t>
            </a:r>
          </a:p>
          <a:p>
            <a:pPr marL="0" indent="0">
              <a:buNone/>
            </a:pPr>
            <a:r>
              <a:rPr lang="en-IN" dirty="0" smtClean="0"/>
              <a:t>dynamics </a:t>
            </a:r>
            <a:r>
              <a:rPr lang="en-IN" dirty="0"/>
              <a:t>of </a:t>
            </a:r>
            <a:r>
              <a:rPr lang="en-IN" dirty="0" smtClean="0"/>
              <a:t>non-equilibrium systems. </a:t>
            </a:r>
          </a:p>
          <a:p>
            <a:pPr marL="0" indent="0">
              <a:buNone/>
            </a:pPr>
            <a:r>
              <a:rPr lang="en-IN" dirty="0" smtClean="0"/>
              <a:t/>
            </a:r>
            <a:br>
              <a:rPr lang="en-IN" dirty="0" smtClean="0"/>
            </a:b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where </a:t>
            </a:r>
            <a:r>
              <a:rPr lang="en-IN" dirty="0"/>
              <a:t>γ(t) is the frictional coefficient and </a:t>
            </a:r>
            <a:endParaRPr lang="en-IN" b="0" dirty="0" smtClean="0">
              <a:effectLst/>
            </a:endParaRPr>
          </a:p>
          <a:p>
            <a:pPr marL="0" indent="0">
              <a:buNone/>
            </a:pPr>
            <a:r>
              <a:rPr lang="en-IN" dirty="0"/>
              <a:t>ξ(t) is the random force arises due to random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density </a:t>
            </a:r>
            <a:r>
              <a:rPr lang="en-IN" dirty="0"/>
              <a:t>fluctuation in the fluid.</a:t>
            </a:r>
            <a:endParaRPr lang="en-IN" b="0" dirty="0" smtClean="0">
              <a:effectLst/>
            </a:endParaRPr>
          </a:p>
          <a:p>
            <a:pPr marL="0" indent="0">
              <a:buNone/>
            </a:pPr>
            <a:r>
              <a:rPr lang="en-IN" b="0" dirty="0" smtClean="0">
                <a:effectLst/>
              </a:rPr>
              <a:t/>
            </a:r>
            <a:br>
              <a:rPr lang="en-IN" b="0" dirty="0" smtClean="0">
                <a:effectLst/>
              </a:rPr>
            </a:br>
            <a:endParaRPr lang="en-US" dirty="0"/>
          </a:p>
        </p:txBody>
      </p:sp>
      <p:pic>
        <p:nvPicPr>
          <p:cNvPr id="2050" name="Picture 2" descr="https://lh5.googleusercontent.com/JubOjIFYCIz8xlggrAw-z9hqS01ncieFW023Yp40r_5FoT21jeQSw7rS537PDjFhZ-aE5M_TuVkHuiaTZ9LK7V9vn7QtWmKVLWKpY72CyTgQGo84HGjZKm4XbDiuLtL1DTaE2djcN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96" y="1659320"/>
            <a:ext cx="3940404" cy="38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5E41-81AB-4D63-9791-F83AFAD97660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</a:t>
            </a:r>
            <a:r>
              <a:rPr lang="en-IN" dirty="0" err="1" smtClean="0"/>
              <a:t>Langevin</a:t>
            </a:r>
            <a:r>
              <a:rPr lang="en-IN" dirty="0" smtClean="0"/>
              <a:t>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655"/>
            <a:ext cx="8123352" cy="420799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074" name="Picture 2" descr="https://lh3.googleusercontent.com/Jxer9foqZd96ICGsRvjDXcOUmyIlQEpMZEIy7b5xsrMcjTfaaCBdaO-APfrJVrPqCn8DmSE5zrae3ZR8vPSXnIKNN9gg8zLuEs43aUADW8GAplZOpPx5UrFQUN6UK0OZI_EL9f52y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49" y="1963956"/>
            <a:ext cx="8277225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quedVnwiDyZk0fn7_RffWUfwToFzvP_BNWVzSzTi7pdqaRegRqx4JJjheC8zgtCZ3IV4Gb8dWYf9TW34R-BzqPGj6B4Q2ucwQrOCGcfoGWx6k1-rMcyg0AsfBc2H_j8yct1rIqH5g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4" y="2962275"/>
            <a:ext cx="50387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kWBsLyOomEc95T5oeKyDuVadk9zhc5PmWqaQTxnqtGRO4a2XQGFfC09IQT-VY-Sk5muvySW0ns84hAJ6EX782HnnwJ-3f1gdeCArFAMGDcR_blmMGDZFb7T3e33D3UX6XFI5rJeI-m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4" y="4230686"/>
            <a:ext cx="575310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6.googleusercontent.com/pxwLY3ZNwnMTEMvHft76MJWgI7al80Zrwft2PlBfdr0Ig64UBFUkJLn73MNeLebJjerYu5H7SayPuFy3suRwLfYBrbkodVJuGXAm4LWf8nH0ibo0dZ2VHnQ6DpS41ZSdBgAnYZUdNh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2697382"/>
            <a:ext cx="5186314" cy="3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597-547A-4142-89FA-57D5BEE24A54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87" y="210892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Flow Segmentation: </a:t>
            </a:r>
            <a:r>
              <a:rPr lang="en-IN" dirty="0" err="1" smtClean="0"/>
              <a:t>Langevin</a:t>
            </a:r>
            <a:r>
              <a:rPr lang="en-IN" dirty="0" smtClean="0"/>
              <a:t> Equation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0" y="28288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164760" y="1389246"/>
            <a:ext cx="9559248" cy="4171841"/>
            <a:chOff x="867266" y="2492328"/>
            <a:chExt cx="9559248" cy="4171841"/>
          </a:xfrm>
        </p:grpSpPr>
        <p:pic>
          <p:nvPicPr>
            <p:cNvPr id="4098" name="Picture 2" descr="https://lh4.googleusercontent.com/GNgG9PKl8EziNtFNkaCZmpT5cp5aHNBvkkh9SjJSkP1Nr2k1lHiqbD5muKT-klSoAnnTWxg-CArcbRmdRZVKPuWnP2Hfsm0D0rfM_7bOpXoI6EGu-3AfWVMe6gYvXvD908X_B1Po-mU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28" y="2492328"/>
              <a:ext cx="8878886" cy="285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867266" y="5092446"/>
              <a:ext cx="6985262" cy="1571723"/>
              <a:chOff x="518474" y="5092446"/>
              <a:chExt cx="6985262" cy="1571723"/>
            </a:xfrm>
          </p:grpSpPr>
          <p:pic>
            <p:nvPicPr>
              <p:cNvPr id="4100" name="Picture 4" descr="https://lh3.googleusercontent.com/21MfTFzxxH8_XVROuMgtXGSwWP9CCUBogNU2kmvhQBIBnuWLJLTNX4vFGIff3aMzcJaN0tLSc1Uc_rEcUGo-GvgQ14Q7hYiwQSVCJbsFz6FGbcw9xBx-3jYSnFQjpxVqPTZdtCgR6KI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587" y="5092446"/>
                <a:ext cx="6629081" cy="1571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Flowchart: Process 11"/>
              <p:cNvSpPr/>
              <p:nvPr/>
            </p:nvSpPr>
            <p:spPr>
              <a:xfrm>
                <a:off x="518474" y="5092446"/>
                <a:ext cx="6985262" cy="1571723"/>
              </a:xfrm>
              <a:prstGeom prst="flowChartProcess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867266" y="3742441"/>
              <a:ext cx="4769963" cy="13500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220932" y="3742441"/>
              <a:ext cx="631596" cy="135000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68E8-8029-4EAA-BAD9-6468876278C1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B77D4-C670-4457-95DE-1F0D2D455C12}" type="datetime1">
              <a:rPr lang="en-US" smtClean="0"/>
              <a:t>1/8/2025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2280</Words>
  <Application>Microsoft Office PowerPoint</Application>
  <PresentationFormat>Widescreen</PresentationFormat>
  <Paragraphs>412</Paragraphs>
  <Slides>55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Amasis MT Pro Black</vt:lpstr>
      <vt:lpstr>Arial</vt:lpstr>
      <vt:lpstr>Calibri</vt:lpstr>
      <vt:lpstr>Calibri Light</vt:lpstr>
      <vt:lpstr>Cambria Math</vt:lpstr>
      <vt:lpstr>Proxima Nova</vt:lpstr>
      <vt:lpstr>Times New Roman</vt:lpstr>
      <vt:lpstr>Office Theme</vt:lpstr>
      <vt:lpstr>1_Office Theme</vt:lpstr>
      <vt:lpstr>Acrobat Document</vt:lpstr>
      <vt:lpstr>Applications of Vision and Language Models for Visual Surveillance</vt:lpstr>
      <vt:lpstr>Dealing with Anomalies! Vision-based Models</vt:lpstr>
      <vt:lpstr>Dense Crowd</vt:lpstr>
      <vt:lpstr>Dense Crowd Characterization based on Gibbs Entropy</vt:lpstr>
      <vt:lpstr>Dense Crowd Characterization based on Gibbs Entropy</vt:lpstr>
      <vt:lpstr>Observations</vt:lpstr>
      <vt:lpstr>Flow Segmentation: Langevin Equation</vt:lpstr>
      <vt:lpstr>Flow Segmentation: Langevin Equation</vt:lpstr>
      <vt:lpstr>Flow Segmentation: Langevin Equation</vt:lpstr>
      <vt:lpstr>Flow Segmentation: Langevin Equation</vt:lpstr>
      <vt:lpstr>Flow Segmentation: Langevin Equation</vt:lpstr>
      <vt:lpstr>Flow Segmentation: Results</vt:lpstr>
      <vt:lpstr>Flow Segmentation: Results</vt:lpstr>
      <vt:lpstr>Anomaly Detection</vt:lpstr>
      <vt:lpstr>Detection</vt:lpstr>
      <vt:lpstr>Handling Anomalies: Unsupervised Way</vt:lpstr>
      <vt:lpstr>Dynamicity Driven Model</vt:lpstr>
      <vt:lpstr>PowerPoint Presentation</vt:lpstr>
      <vt:lpstr>PowerPoint Presentation</vt:lpstr>
      <vt:lpstr>Object Interactions and Anomalies</vt:lpstr>
      <vt:lpstr>K-body Interactions</vt:lpstr>
      <vt:lpstr>PowerPoint Presentation</vt:lpstr>
      <vt:lpstr>Localization</vt:lpstr>
      <vt:lpstr>Real-world and Synthetic Datasets </vt:lpstr>
      <vt:lpstr>RareAnom Dataset (PR’2023)</vt:lpstr>
      <vt:lpstr>RareAnom: Statistics</vt:lpstr>
      <vt:lpstr>Success and Failures!</vt:lpstr>
      <vt:lpstr>Multiple Views MP-RAD</vt:lpstr>
      <vt:lpstr>PowerPoint Presentation</vt:lpstr>
      <vt:lpstr>Class Activation Mapping</vt:lpstr>
      <vt:lpstr>Other Surveillance Applications! Vision-Language-based Models</vt:lpstr>
      <vt:lpstr>Pedestrian Attribute Recognition (PAR)</vt:lpstr>
      <vt:lpstr>PAR Research Advancement</vt:lpstr>
      <vt:lpstr>Pedestrian Attribute Recognition (PAR)</vt:lpstr>
      <vt:lpstr>Existing PAR Datasets</vt:lpstr>
      <vt:lpstr>PAR Dataset Limitations</vt:lpstr>
      <vt:lpstr>The PEARL Dataset</vt:lpstr>
      <vt:lpstr>PEARL30K</vt:lpstr>
      <vt:lpstr>Attribute Set</vt:lpstr>
      <vt:lpstr>Attribute Set</vt:lpstr>
      <vt:lpstr>Annotation Tool</vt:lpstr>
      <vt:lpstr>CLIP-Based Architecture</vt:lpstr>
      <vt:lpstr>Three Prompt Settings </vt:lpstr>
      <vt:lpstr>SOTA Comparisons</vt:lpstr>
      <vt:lpstr>PowerPoint Presentation</vt:lpstr>
      <vt:lpstr>Cross-dataset Training</vt:lpstr>
      <vt:lpstr>Qualitative Analysis</vt:lpstr>
      <vt:lpstr>Hierarchical VITs for PAR (ICPR’24)</vt:lpstr>
      <vt:lpstr>PowerPoint Presentation</vt:lpstr>
      <vt:lpstr>A Glimpse of the Architecture</vt:lpstr>
      <vt:lpstr>How To Implement?</vt:lpstr>
      <vt:lpstr>ICPR’24 Results</vt:lpstr>
      <vt:lpstr>Qualitative Results</vt:lpstr>
      <vt:lpstr>Take Away!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Pedestrian Attribute Recognition and PEARL Dataset</dc:title>
  <dc:creator>HH1753</dc:creator>
  <cp:lastModifiedBy>Dr.Debi Prosad Dogra</cp:lastModifiedBy>
  <cp:revision>38</cp:revision>
  <dcterms:created xsi:type="dcterms:W3CDTF">2025-01-04T12:28:23Z</dcterms:created>
  <dcterms:modified xsi:type="dcterms:W3CDTF">2025-01-08T07:14:59Z</dcterms:modified>
</cp:coreProperties>
</file>